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4"/>
  </p:sldMasterIdLst>
  <p:notesMasterIdLst>
    <p:notesMasterId r:id="rId54"/>
  </p:notesMasterIdLst>
  <p:sldIdLst>
    <p:sldId id="256" r:id="rId5"/>
    <p:sldId id="320" r:id="rId6"/>
    <p:sldId id="338" r:id="rId7"/>
    <p:sldId id="263" r:id="rId8"/>
    <p:sldId id="305" r:id="rId9"/>
    <p:sldId id="264" r:id="rId10"/>
    <p:sldId id="265" r:id="rId11"/>
    <p:sldId id="341" r:id="rId12"/>
    <p:sldId id="268" r:id="rId13"/>
    <p:sldId id="269" r:id="rId14"/>
    <p:sldId id="342" r:id="rId15"/>
    <p:sldId id="270" r:id="rId16"/>
    <p:sldId id="271" r:id="rId17"/>
    <p:sldId id="343" r:id="rId18"/>
    <p:sldId id="324" r:id="rId19"/>
    <p:sldId id="325" r:id="rId20"/>
    <p:sldId id="345" r:id="rId21"/>
    <p:sldId id="308" r:id="rId22"/>
    <p:sldId id="326" r:id="rId23"/>
    <p:sldId id="346" r:id="rId24"/>
    <p:sldId id="327" r:id="rId25"/>
    <p:sldId id="311" r:id="rId26"/>
    <p:sldId id="348" r:id="rId27"/>
    <p:sldId id="328" r:id="rId28"/>
    <p:sldId id="329" r:id="rId29"/>
    <p:sldId id="349" r:id="rId30"/>
    <p:sldId id="331" r:id="rId31"/>
    <p:sldId id="332" r:id="rId32"/>
    <p:sldId id="350" r:id="rId33"/>
    <p:sldId id="336" r:id="rId34"/>
    <p:sldId id="283" r:id="rId35"/>
    <p:sldId id="286" r:id="rId36"/>
    <p:sldId id="315" r:id="rId37"/>
    <p:sldId id="292" r:id="rId38"/>
    <p:sldId id="347" r:id="rId39"/>
    <p:sldId id="293" r:id="rId40"/>
    <p:sldId id="294" r:id="rId41"/>
    <p:sldId id="299" r:id="rId42"/>
    <p:sldId id="300" r:id="rId43"/>
    <p:sldId id="339" r:id="rId44"/>
    <p:sldId id="340" r:id="rId45"/>
    <p:sldId id="302" r:id="rId46"/>
    <p:sldId id="303" r:id="rId47"/>
    <p:sldId id="322" r:id="rId48"/>
    <p:sldId id="333" r:id="rId49"/>
    <p:sldId id="334" r:id="rId50"/>
    <p:sldId id="296" r:id="rId51"/>
    <p:sldId id="297" r:id="rId52"/>
    <p:sldId id="298" r:id="rId53"/>
  </p:sldIdLst>
  <p:sldSz cx="9144000" cy="5143500" type="screen16x9"/>
  <p:notesSz cx="6858000" cy="9144000"/>
  <p:embeddedFontLst>
    <p:embeddedFont>
      <p:font typeface="Helvetica Neue" panose="02000503000000020004" pitchFamily="2"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Proxima Nova" panose="02000506030000020004"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
      <p:font typeface="Roboto Light" panose="02000000000000000000" pitchFamily="2" charset="0"/>
      <p:regular r:id="rId71"/>
      <p:italic r:id="rId72"/>
    </p:embeddedFont>
    <p:embeddedFont>
      <p:font typeface="Roboto Thin" panose="02000000000000000000" pitchFamily="2" charset="0"/>
      <p:regular r:id="rId73"/>
      <p:italic r:id="rId74"/>
    </p:embeddedFont>
    <p:embeddedFont>
      <p:font typeface="Segoe UI" panose="020B05020402040202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swas, Abhishek" initials="BA" lastIdx="1" clrIdx="0">
    <p:extLst>
      <p:ext uri="{19B8F6BF-5375-455C-9EA6-DF929625EA0E}">
        <p15:presenceInfo xmlns:p15="http://schemas.microsoft.com/office/powerpoint/2012/main" userId="S::biswas.a@buas.nl::fb8d240a-d551-4b24-ab9a-9862bbc79d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052AD-7B9A-4F91-AD0E-7B992C2C1CA1}" v="19" dt="2024-02-07T10:17:17.385"/>
  </p1510:revLst>
</p1510:revInfo>
</file>

<file path=ppt/tableStyles.xml><?xml version="1.0" encoding="utf-8"?>
<a:tblStyleLst xmlns:a="http://schemas.openxmlformats.org/drawingml/2006/main" def="{764D4AE7-FFBC-431D-9275-528F30A785D3}">
  <a:tblStyle styleId="{764D4AE7-FFBC-431D-9275-528F30A785D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90"/>
    <p:restoredTop sz="95781" autoAdjust="0"/>
  </p:normalViewPr>
  <p:slideViewPr>
    <p:cSldViewPr snapToGrid="0">
      <p:cViewPr varScale="1">
        <p:scale>
          <a:sx n="145" d="100"/>
          <a:sy n="145" d="100"/>
        </p:scale>
        <p:origin x="176" y="576"/>
      </p:cViewPr>
      <p:guideLst>
        <p:guide orient="horz" pos="1620"/>
        <p:guide pos="2880"/>
      </p:guideLst>
    </p:cSldViewPr>
  </p:slideViewPr>
  <p:outlineViewPr>
    <p:cViewPr>
      <p:scale>
        <a:sx n="33" d="100"/>
        <a:sy n="33" d="100"/>
      </p:scale>
      <p:origin x="0" y="-99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 Id="rId61" Type="http://schemas.openxmlformats.org/officeDocument/2006/relationships/font" Target="fonts/font7.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ares De Lima, Edirlei" userId="S::soaresdelima.e@buas.nl::269f3dd7-37bb-44a0-946b-7d3cbe74f18e" providerId="AD" clId="Web-{B79052AD-7B9A-4F91-AD0E-7B992C2C1CA1}"/>
    <pc:docChg chg="modSld">
      <pc:chgData name="Soares De Lima, Edirlei" userId="S::soaresdelima.e@buas.nl::269f3dd7-37bb-44a0-946b-7d3cbe74f18e" providerId="AD" clId="Web-{B79052AD-7B9A-4F91-AD0E-7B992C2C1CA1}" dt="2024-02-07T10:17:17.385" v="17" actId="20577"/>
      <pc:docMkLst>
        <pc:docMk/>
      </pc:docMkLst>
      <pc:sldChg chg="modSp">
        <pc:chgData name="Soares De Lima, Edirlei" userId="S::soaresdelima.e@buas.nl::269f3dd7-37bb-44a0-946b-7d3cbe74f18e" providerId="AD" clId="Web-{B79052AD-7B9A-4F91-AD0E-7B992C2C1CA1}" dt="2024-02-07T10:16:39.649" v="11" actId="20577"/>
        <pc:sldMkLst>
          <pc:docMk/>
          <pc:sldMk cId="0" sldId="293"/>
        </pc:sldMkLst>
        <pc:spChg chg="mod">
          <ac:chgData name="Soares De Lima, Edirlei" userId="S::soaresdelima.e@buas.nl::269f3dd7-37bb-44a0-946b-7d3cbe74f18e" providerId="AD" clId="Web-{B79052AD-7B9A-4F91-AD0E-7B992C2C1CA1}" dt="2024-02-07T10:16:39.649" v="11" actId="20577"/>
          <ac:spMkLst>
            <pc:docMk/>
            <pc:sldMk cId="0" sldId="293"/>
            <ac:spMk id="469" creationId="{00000000-0000-0000-0000-000000000000}"/>
          </ac:spMkLst>
        </pc:spChg>
      </pc:sldChg>
      <pc:sldChg chg="modSp">
        <pc:chgData name="Soares De Lima, Edirlei" userId="S::soaresdelima.e@buas.nl::269f3dd7-37bb-44a0-946b-7d3cbe74f18e" providerId="AD" clId="Web-{B79052AD-7B9A-4F91-AD0E-7B992C2C1CA1}" dt="2024-02-07T10:17:17.385" v="17" actId="20577"/>
        <pc:sldMkLst>
          <pc:docMk/>
          <pc:sldMk cId="0" sldId="294"/>
        </pc:sldMkLst>
        <pc:spChg chg="mod">
          <ac:chgData name="Soares De Lima, Edirlei" userId="S::soaresdelima.e@buas.nl::269f3dd7-37bb-44a0-946b-7d3cbe74f18e" providerId="AD" clId="Web-{B79052AD-7B9A-4F91-AD0E-7B992C2C1CA1}" dt="2024-02-07T10:17:01.884" v="14" actId="20577"/>
          <ac:spMkLst>
            <pc:docMk/>
            <pc:sldMk cId="0" sldId="294"/>
            <ac:spMk id="8" creationId="{DE8B85CC-86BE-FFBA-5E25-9E5D1318CD48}"/>
          </ac:spMkLst>
        </pc:spChg>
        <pc:spChg chg="mod">
          <ac:chgData name="Soares De Lima, Edirlei" userId="S::soaresdelima.e@buas.nl::269f3dd7-37bb-44a0-946b-7d3cbe74f18e" providerId="AD" clId="Web-{B79052AD-7B9A-4F91-AD0E-7B992C2C1CA1}" dt="2024-02-07T10:17:17.385" v="17" actId="20577"/>
          <ac:spMkLst>
            <pc:docMk/>
            <pc:sldMk cId="0" sldId="294"/>
            <ac:spMk id="480"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9T11:47:41.858"/>
    </inkml:context>
    <inkml:brush xml:id="br0">
      <inkml:brushProperty name="width" value="0.35" units="cm"/>
      <inkml:brushProperty name="height" value="0.35" units="cm"/>
      <inkml:brushProperty name="color" value="#FFFFFF"/>
    </inkml:brush>
  </inkml:definitions>
  <inkml:trace contextRef="#ctx0" brushRef="#br0">9964 83 24575,'-7'1'0,"-1"0"0,1 0 0,0 1 0,0 0 0,-11 6 0,-11 2 0,-15-2 0,1-2 0,-1-3 0,0 0 0,-68-7 0,13 2 0,34 2 0,0-3 0,-108-17 0,104 6 0,-1 4 0,-128-3 0,49 12 0,-161 4 0,210 6 0,-40 2 0,-832-12 0,936-1 0,-39-6 0,-34-2 0,-545 10 0,636 2 0,0 0 0,0 0 0,0 2 0,-19 6 0,18-5 0,-1 0 0,1-1 0,-25 2 0,-134 8 0,-20 3 0,141-12 0,-60-3 0,62-2 0,-69 8 0,9 2 0,-179-6 0,157-6 0,-9-8 0,-2-1 0,-69 0 0,88 2 0,-153 8 0,118 4 0,-365-3 0,498-2 0,-41-6 0,-23-2 0,-62-5 0,157 15 0,-78-6 0,-125 6 0,86 2 0,-143 13 0,179-9 0,-142-8 0,145-7 0,-149-34 0,43 4 0,123 33 0,-1 2 0,-85 5 0,41 1 0,47 1 0,1 3 0,-80 17 0,19-2 0,78-17 0,-52 0 0,57-5 0,1 3 0,-45 7 0,-40 15 0,86-20 0,25-3 0,0-1 0,0 2 0,0-1 0,0 1 0,0 1 0,0 0 0,1 0 0,0 0 0,-1 1 0,-9 7 0,13-8 0,-9 7 0,1 0 0,0 0 0,-15 17 0,24-23 0,1 0 0,-1 1 0,1 0 0,0 0 0,0 0 0,1 0 0,-1 0 0,1 1 0,0-1 0,1 0 0,0 1 0,-1 0 0,1 9 0,1-14 0,-1 1 0,2 0 0,-1-1 0,0 1 0,0 0 0,0-1 0,1 1 0,-1 0 0,1-1 0,-1 1 0,1-1 0,0 1 0,0-1 0,-1 1 0,1-1 0,0 1 0,0-1 0,1 0 0,1 2 0,0 0 0,0-1 0,0 0 0,1 0 0,-1 0 0,1 0 0,-1-1 0,1 1 0,5 0 0,7 2 0,0-2 0,1 0 0,19 0 0,-30-2 0,21 1 0,-2-1 0,0 2 0,0 0 0,-1 1 0,42 12 0,-28-5 0,0-1 0,1-2 0,74 5 0,123-12 0,-107-2 0,128 22 0,8-1 0,-70-20-1365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b4f49565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b4f495656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602ea5a7_1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602ea5a7_1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445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5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34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7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069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41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107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56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999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8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316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301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233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316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b602ea5a7_1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b602ea5a7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81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b602ea5a7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b602ea5a7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31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31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b4f495656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b4f495656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007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b4f495656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b4f495656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 BUT SHOULD BE UPDATED REGULARLY</a:t>
            </a:r>
          </a:p>
          <a:p>
            <a:pPr marL="0" lvl="0" indent="0" algn="l" rtl="0">
              <a:spcBef>
                <a:spcPts val="0"/>
              </a:spcBef>
              <a:spcAft>
                <a:spcPts val="0"/>
              </a:spcAft>
              <a:buNone/>
            </a:pPr>
            <a:endParaRPr dirty="0"/>
          </a:p>
          <a:p>
            <a:pPr marL="0" lvl="0" indent="0" algn="l" rtl="0">
              <a:spcBef>
                <a:spcPts val="0"/>
              </a:spcBef>
              <a:spcAft>
                <a:spcPts val="0"/>
              </a:spcAft>
              <a:buNone/>
            </a:pPr>
            <a:r>
              <a:rPr lang="en" dirty="0"/>
              <a:t>This is where you link your evidence to each of the Intended Learning Outcomes of this block.</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b602ea5a7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b602ea5a7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4f495656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4f495656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b602ea5a7_1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b602ea5a7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044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897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39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947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54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44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584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6b4f495656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6b4f495656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48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602ea5a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602ea5a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268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4f495656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4f495656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MUST BE COMPLETED IN WEEK 8</a:t>
            </a:r>
            <a:endParaRPr dirty="0"/>
          </a:p>
          <a:p>
            <a:pPr marL="0" lvl="0" indent="0" algn="l" rtl="0">
              <a:spcBef>
                <a:spcPts val="0"/>
              </a:spcBef>
              <a:spcAft>
                <a:spcPts val="0"/>
              </a:spcAft>
              <a:buNone/>
            </a:pPr>
            <a:r>
              <a:rPr lang="en" dirty="0"/>
              <a:t>Summative reflection on your progress during the block including a critical assessment of everything you did and learned during the block. This is a comprehensive review of everything recorded in Section B.</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b602ea5a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b602ea5a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b602ea5a7_1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b602ea5a7_1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b4f49565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b4f49565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BE UPDATED EVERY WEEK</a:t>
            </a:r>
            <a:endParaRPr/>
          </a:p>
          <a:p>
            <a:pPr marL="0" lvl="0" indent="0" algn="l" rtl="0">
              <a:spcBef>
                <a:spcPts val="0"/>
              </a:spcBef>
              <a:spcAft>
                <a:spcPts val="0"/>
              </a:spcAft>
              <a:buNone/>
            </a:pPr>
            <a:r>
              <a:rPr lang="en"/>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endParaRPr/>
          </a:p>
          <a:p>
            <a:pPr marL="0" lvl="0" indent="0" algn="l" rtl="0">
              <a:spcBef>
                <a:spcPts val="0"/>
              </a:spcBef>
              <a:spcAft>
                <a:spcPts val="0"/>
              </a:spcAft>
              <a:buNone/>
            </a:pPr>
            <a:r>
              <a:rPr lang="en"/>
              <a:t>In such cases, you simply need to provide links to those artifacts and may include any explanatory comment or reflection you feel is appropriate. </a:t>
            </a:r>
            <a:endParaRPr/>
          </a:p>
          <a:p>
            <a:pPr marL="0" lvl="0" indent="0" algn="l" rtl="0">
              <a:spcBef>
                <a:spcPts val="0"/>
              </a:spcBef>
              <a:spcAft>
                <a:spcPts val="0"/>
              </a:spcAft>
              <a:buNone/>
            </a:pPr>
            <a:r>
              <a:rPr lang="en"/>
              <a:t>(Some reflection is almost always a good idea as it provides the foundation for Section C.)</a:t>
            </a:r>
            <a:endParaRPr/>
          </a:p>
        </p:txBody>
      </p:sp>
    </p:spTree>
    <p:extLst>
      <p:ext uri="{BB962C8B-B14F-4D97-AF65-F5344CB8AC3E}">
        <p14:creationId xmlns:p14="http://schemas.microsoft.com/office/powerpoint/2010/main" val="32673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5e44ff1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5e44ff1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e44ff1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5e44ff1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778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5e44ff1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5e44ff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CUSTOM_1_2">
    <p:bg>
      <p:bgPr>
        <a:solidFill>
          <a:srgbClr val="666666"/>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6000"/>
              <a:buFont typeface="Roboto Thin"/>
              <a:buNone/>
              <a:defRPr sz="6000" b="0">
                <a:solidFill>
                  <a:srgbClr val="FFFFFF"/>
                </a:solidFill>
                <a:latin typeface="Roboto Thin"/>
                <a:ea typeface="Roboto Thin"/>
                <a:cs typeface="Roboto Thin"/>
                <a:sym typeface="Roboto Thin"/>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9" name="Google Shape;19;p3"/>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2pPr>
            <a:lvl3pPr lvl="2"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3pPr>
            <a:lvl4pPr lvl="3"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4pPr>
            <a:lvl5pPr lvl="4"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5pPr>
            <a:lvl6pPr lvl="5"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6pPr>
            <a:lvl7pPr lvl="6"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7pPr>
            <a:lvl8pPr lvl="7"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8pPr>
            <a:lvl9pPr lvl="8" algn="ctr" rtl="0">
              <a:lnSpc>
                <a:spcPct val="100000"/>
              </a:lnSpc>
              <a:spcBef>
                <a:spcPts val="0"/>
              </a:spcBef>
              <a:spcAft>
                <a:spcPts val="0"/>
              </a:spcAft>
              <a:buClr>
                <a:srgbClr val="FFFFFF"/>
              </a:buClr>
              <a:buSzPts val="3000"/>
              <a:buFont typeface="Roboto Thin"/>
              <a:buNone/>
              <a:defRPr sz="3000">
                <a:solidFill>
                  <a:srgbClr val="FFFFFF"/>
                </a:solidFill>
                <a:latin typeface="Roboto Thin"/>
                <a:ea typeface="Roboto Thin"/>
                <a:cs typeface="Roboto Thin"/>
                <a:sym typeface="Roboto Thin"/>
              </a:defRPr>
            </a:lvl9pPr>
          </a:lstStyle>
          <a:p>
            <a:endParaRPr/>
          </a:p>
        </p:txBody>
      </p:sp>
      <p:sp>
        <p:nvSpPr>
          <p:cNvPr id="2" name="Rectangle 1">
            <a:extLst>
              <a:ext uri="{FF2B5EF4-FFF2-40B4-BE49-F238E27FC236}">
                <a16:creationId xmlns:a16="http://schemas.microsoft.com/office/drawing/2014/main" id="{ED2E902F-3793-054A-A49F-5F75EC799503}"/>
              </a:ext>
            </a:extLst>
          </p:cNvPr>
          <p:cNvSpPr/>
          <p:nvPr userDrawn="1"/>
        </p:nvSpPr>
        <p:spPr>
          <a:xfrm>
            <a:off x="0" y="4393870"/>
            <a:ext cx="9144000" cy="74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oogle Shape;20;p3"/>
          <p:cNvPicPr preferRelativeResize="0"/>
          <p:nvPr/>
        </p:nvPicPr>
        <p:blipFill>
          <a:blip r:embed="rId2">
            <a:alphaModFix/>
          </a:blip>
          <a:stretch>
            <a:fillRect/>
          </a:stretch>
        </p:blipFill>
        <p:spPr>
          <a:xfrm>
            <a:off x="7214616" y="4434840"/>
            <a:ext cx="1691640" cy="5826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Sub-Header">
  <p:cSld name="CUSTOM_1_2_1">
    <p:bg>
      <p:bgPr>
        <a:solidFill>
          <a:srgbClr val="666666"/>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Font typeface="Roboto Thin"/>
              <a:buNone/>
              <a:defRPr sz="6000" b="0">
                <a:latin typeface="Roboto Thin"/>
                <a:ea typeface="Roboto Thin"/>
                <a:cs typeface="Roboto Thin"/>
                <a:sym typeface="Roboto Thin"/>
              </a:defRPr>
            </a:lvl1pPr>
            <a:lvl2pPr lvl="1" algn="ctr" rtl="0">
              <a:spcBef>
                <a:spcPts val="0"/>
              </a:spcBef>
              <a:spcAft>
                <a:spcPts val="0"/>
              </a:spcAft>
              <a:buClr>
                <a:srgbClr val="434343"/>
              </a:buClr>
              <a:buSzPts val="3600"/>
              <a:buNone/>
              <a:defRPr sz="3600">
                <a:solidFill>
                  <a:srgbClr val="434343"/>
                </a:solidFill>
              </a:defRPr>
            </a:lvl2pPr>
            <a:lvl3pPr lvl="2" algn="ctr" rtl="0">
              <a:spcBef>
                <a:spcPts val="0"/>
              </a:spcBef>
              <a:spcAft>
                <a:spcPts val="0"/>
              </a:spcAft>
              <a:buClr>
                <a:srgbClr val="434343"/>
              </a:buClr>
              <a:buSzPts val="3600"/>
              <a:buNone/>
              <a:defRPr sz="3600">
                <a:solidFill>
                  <a:srgbClr val="434343"/>
                </a:solidFill>
              </a:defRPr>
            </a:lvl3pPr>
            <a:lvl4pPr lvl="3" algn="ctr" rtl="0">
              <a:spcBef>
                <a:spcPts val="0"/>
              </a:spcBef>
              <a:spcAft>
                <a:spcPts val="0"/>
              </a:spcAft>
              <a:buClr>
                <a:srgbClr val="434343"/>
              </a:buClr>
              <a:buSzPts val="3600"/>
              <a:buNone/>
              <a:defRPr sz="3600">
                <a:solidFill>
                  <a:srgbClr val="434343"/>
                </a:solidFill>
              </a:defRPr>
            </a:lvl4pPr>
            <a:lvl5pPr lvl="4" algn="ctr" rtl="0">
              <a:spcBef>
                <a:spcPts val="0"/>
              </a:spcBef>
              <a:spcAft>
                <a:spcPts val="0"/>
              </a:spcAft>
              <a:buClr>
                <a:srgbClr val="434343"/>
              </a:buClr>
              <a:buSzPts val="3600"/>
              <a:buNone/>
              <a:defRPr sz="3600">
                <a:solidFill>
                  <a:srgbClr val="434343"/>
                </a:solidFill>
              </a:defRPr>
            </a:lvl5pPr>
            <a:lvl6pPr lvl="5" algn="ctr" rtl="0">
              <a:spcBef>
                <a:spcPts val="0"/>
              </a:spcBef>
              <a:spcAft>
                <a:spcPts val="0"/>
              </a:spcAft>
              <a:buClr>
                <a:srgbClr val="434343"/>
              </a:buClr>
              <a:buSzPts val="3600"/>
              <a:buNone/>
              <a:defRPr sz="3600">
                <a:solidFill>
                  <a:srgbClr val="434343"/>
                </a:solidFill>
              </a:defRPr>
            </a:lvl6pPr>
            <a:lvl7pPr lvl="6" algn="ctr" rtl="0">
              <a:spcBef>
                <a:spcPts val="0"/>
              </a:spcBef>
              <a:spcAft>
                <a:spcPts val="0"/>
              </a:spcAft>
              <a:buClr>
                <a:srgbClr val="434343"/>
              </a:buClr>
              <a:buSzPts val="3600"/>
              <a:buNone/>
              <a:defRPr sz="3600">
                <a:solidFill>
                  <a:srgbClr val="434343"/>
                </a:solidFill>
              </a:defRPr>
            </a:lvl7pPr>
            <a:lvl8pPr lvl="7" algn="ctr" rtl="0">
              <a:spcBef>
                <a:spcPts val="0"/>
              </a:spcBef>
              <a:spcAft>
                <a:spcPts val="0"/>
              </a:spcAft>
              <a:buClr>
                <a:srgbClr val="434343"/>
              </a:buClr>
              <a:buSzPts val="3600"/>
              <a:buNone/>
              <a:defRPr sz="3600">
                <a:solidFill>
                  <a:srgbClr val="434343"/>
                </a:solidFill>
              </a:defRPr>
            </a:lvl8pPr>
            <a:lvl9pPr lvl="8" algn="ctr" rtl="0">
              <a:spcBef>
                <a:spcPts val="0"/>
              </a:spcBef>
              <a:spcAft>
                <a:spcPts val="0"/>
              </a:spcAft>
              <a:buClr>
                <a:srgbClr val="434343"/>
              </a:buClr>
              <a:buSzPts val="3600"/>
              <a:buNone/>
              <a:defRPr sz="3600">
                <a:solidFill>
                  <a:srgbClr val="434343"/>
                </a:solidFill>
              </a:defRPr>
            </a:lvl9pPr>
          </a:lstStyle>
          <a:p>
            <a:endParaRPr/>
          </a:p>
        </p:txBody>
      </p:sp>
      <p:sp>
        <p:nvSpPr>
          <p:cNvPr id="23" name="Google Shape;23;p4"/>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1pPr>
            <a:lvl2pPr lvl="1"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ct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4" name="Google Shape;24;p4"/>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Font typeface="Roboto Light"/>
              <a:buNone/>
              <a:defRPr>
                <a:latin typeface="Roboto Light"/>
                <a:ea typeface="Roboto Light"/>
                <a:cs typeface="Roboto Light"/>
                <a:sym typeface="Roboto Light"/>
              </a:defRPr>
            </a:lvl1pPr>
            <a:lvl2pPr lvl="1"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2pPr>
            <a:lvl3pPr lvl="2"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3pPr>
            <a:lvl4pPr lvl="3"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4pPr>
            <a:lvl5pPr lvl="4"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5pPr>
            <a:lvl6pPr lvl="5"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6pPr>
            <a:lvl7pPr lvl="6"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7pPr>
            <a:lvl8pPr lvl="7"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8pPr>
            <a:lvl9pPr lvl="8" algn="r" rtl="0">
              <a:lnSpc>
                <a:spcPct val="100000"/>
              </a:lnSpc>
              <a:spcBef>
                <a:spcPts val="0"/>
              </a:spcBef>
              <a:spcAft>
                <a:spcPts val="0"/>
              </a:spcAft>
              <a:buSzPts val="3000"/>
              <a:buFont typeface="Roboto Thin"/>
              <a:buNone/>
              <a:defRPr sz="3000">
                <a:latin typeface="Roboto Thin"/>
                <a:ea typeface="Roboto Thin"/>
                <a:cs typeface="Roboto Thin"/>
                <a:sym typeface="Roboto Thin"/>
              </a:defRPr>
            </a:lvl9pPr>
          </a:lstStyle>
          <a:p>
            <a:endParaRPr/>
          </a:p>
        </p:txBody>
      </p:sp>
      <p:sp>
        <p:nvSpPr>
          <p:cNvPr id="25" name="Google Shape;25;p4"/>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40000">
              <a:solidFill>
                <a:srgbClr val="B7B7B7"/>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LO's">
  <p:cSld name="CUSTOM_2_3_1">
    <p:spTree>
      <p:nvGrpSpPr>
        <p:cNvPr id="1" name="Shape 33"/>
        <p:cNvGrpSpPr/>
        <p:nvPr/>
      </p:nvGrpSpPr>
      <p:grpSpPr>
        <a:xfrm>
          <a:off x="0" y="0"/>
          <a:ext cx="0" cy="0"/>
          <a:chOff x="0" y="0"/>
          <a:chExt cx="0" cy="0"/>
        </a:xfrm>
      </p:grpSpPr>
      <p:sp>
        <p:nvSpPr>
          <p:cNvPr id="34" name="Google Shape;34;p6"/>
          <p:cNvSpPr/>
          <p:nvPr/>
        </p:nvSpPr>
        <p:spPr>
          <a:xfrm>
            <a:off x="0" y="571460"/>
            <a:ext cx="9144000" cy="4938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0" y="0"/>
            <a:ext cx="9144000" cy="5727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 name="Google Shape;37;p6"/>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 name="Google Shape;38;p6"/>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9" name="Google Shape;39;p6"/>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1" name="Google Shape;41;p6"/>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00" i="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42" name="Google Shape;42;p6"/>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a:lvl1pPr>
            <a:lvl2pPr lvl="1" rtl="0">
              <a:spcBef>
                <a:spcPts val="0"/>
              </a:spcBef>
              <a:spcAft>
                <a:spcPts val="0"/>
              </a:spcAft>
              <a:buNone/>
              <a:defRPr sz="900"/>
            </a:lvl2pPr>
            <a:lvl3pPr lvl="2" rtl="0">
              <a:spcBef>
                <a:spcPts val="0"/>
              </a:spcBef>
              <a:spcAft>
                <a:spcPts val="0"/>
              </a:spcAft>
              <a:buNone/>
              <a:defRPr sz="900"/>
            </a:lvl3pPr>
            <a:lvl4pPr lvl="3" rtl="0">
              <a:spcBef>
                <a:spcPts val="0"/>
              </a:spcBef>
              <a:spcAft>
                <a:spcPts val="0"/>
              </a:spcAft>
              <a:buNone/>
              <a:defRPr sz="900"/>
            </a:lvl4pPr>
            <a:lvl5pPr lvl="4" rtl="0">
              <a:spcBef>
                <a:spcPts val="0"/>
              </a:spcBef>
              <a:spcAft>
                <a:spcPts val="0"/>
              </a:spcAft>
              <a:buNone/>
              <a:defRPr sz="900"/>
            </a:lvl5pPr>
            <a:lvl6pPr lvl="5" rtl="0">
              <a:spcBef>
                <a:spcPts val="0"/>
              </a:spcBef>
              <a:spcAft>
                <a:spcPts val="0"/>
              </a:spcAft>
              <a:buNone/>
              <a:defRPr sz="900"/>
            </a:lvl6pPr>
            <a:lvl7pPr lvl="6" rtl="0">
              <a:spcBef>
                <a:spcPts val="0"/>
              </a:spcBef>
              <a:spcAft>
                <a:spcPts val="0"/>
              </a:spcAft>
              <a:buNone/>
              <a:defRPr sz="900"/>
            </a:lvl7pPr>
            <a:lvl8pPr lvl="7" rtl="0">
              <a:spcBef>
                <a:spcPts val="0"/>
              </a:spcBef>
              <a:spcAft>
                <a:spcPts val="0"/>
              </a:spcAft>
              <a:buNone/>
              <a:defRPr sz="900"/>
            </a:lvl8pPr>
            <a:lvl9pPr lvl="8" rtl="0">
              <a:spcBef>
                <a:spcPts val="0"/>
              </a:spcBef>
              <a:spcAft>
                <a:spcPts val="0"/>
              </a:spcAft>
              <a:buNone/>
              <a:defRPr sz="900"/>
            </a:lvl9pPr>
          </a:lstStyle>
          <a:p>
            <a:endParaRPr/>
          </a:p>
        </p:txBody>
      </p:sp>
      <p:sp>
        <p:nvSpPr>
          <p:cNvPr id="43" name="Google Shape;43;p6"/>
          <p:cNvSpPr txBox="1"/>
          <p:nvPr/>
        </p:nvSpPr>
        <p:spPr>
          <a:xfrm>
            <a:off x="5852160" y="1252728"/>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
        <p:nvSpPr>
          <p:cNvPr id="44" name="Google Shape;44;p6"/>
          <p:cNvSpPr txBox="1"/>
          <p:nvPr/>
        </p:nvSpPr>
        <p:spPr>
          <a:xfrm>
            <a:off x="5852160" y="3136253"/>
            <a:ext cx="3108900" cy="1828800"/>
          </a:xfrm>
          <a:prstGeom prst="rect">
            <a:avLst/>
          </a:prstGeom>
          <a:noFill/>
          <a:ln w="9525" cap="flat" cmpd="sng">
            <a:solidFill>
              <a:srgbClr val="CCCCC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CCCCC"/>
                </a:solidFill>
                <a:latin typeface="Roboto"/>
                <a:ea typeface="Roboto"/>
                <a:cs typeface="Roboto"/>
                <a:sym typeface="Roboto"/>
              </a:rPr>
              <a:t>Room for Pictures</a:t>
            </a:r>
            <a:endParaRPr sz="1000">
              <a:solidFill>
                <a:srgbClr val="CCCCCC"/>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eeks">
  <p:cSld name="CUSTOM_2_2">
    <p:spTree>
      <p:nvGrpSpPr>
        <p:cNvPr id="1" name="Shape 45"/>
        <p:cNvGrpSpPr/>
        <p:nvPr/>
      </p:nvGrpSpPr>
      <p:grpSpPr>
        <a:xfrm>
          <a:off x="0" y="0"/>
          <a:ext cx="0" cy="0"/>
          <a:chOff x="0" y="0"/>
          <a:chExt cx="0" cy="0"/>
        </a:xfrm>
      </p:grpSpPr>
      <p:sp>
        <p:nvSpPr>
          <p:cNvPr id="46" name="Google Shape;46;p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47" name="Google Shape;47;p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8" name="Google Shape;48;p7"/>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49" name="Google Shape;49;p7"/>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0" name="Google Shape;50;p7"/>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7"/>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 name="Google Shape;53;p7"/>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eek 4 goals">
  <p:cSld name="CUSTOM_2_2_2">
    <p:spTree>
      <p:nvGrpSpPr>
        <p:cNvPr id="1" name="Shape 54"/>
        <p:cNvGrpSpPr/>
        <p:nvPr/>
      </p:nvGrpSpPr>
      <p:grpSpPr>
        <a:xfrm>
          <a:off x="0" y="0"/>
          <a:ext cx="0" cy="0"/>
          <a:chOff x="0" y="0"/>
          <a:chExt cx="0" cy="0"/>
        </a:xfrm>
      </p:grpSpPr>
      <p:sp>
        <p:nvSpPr>
          <p:cNvPr id="55" name="Google Shape;55;p8"/>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6" name="Google Shape;56;p8"/>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7" name="Google Shape;57;p8"/>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58" name="Google Shape;58;p8"/>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59" name="Google Shape;59;p8"/>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8"/>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8"/>
          <p:cNvSpPr txBox="1">
            <a:spLocks noGrp="1"/>
          </p:cNvSpPr>
          <p:nvPr>
            <p:ph type="body" idx="7"/>
          </p:nvPr>
        </p:nvSpPr>
        <p:spPr>
          <a:xfrm>
            <a:off x="4663450" y="3172148"/>
            <a:ext cx="4297800" cy="16257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4" name="Google Shape;64;p8"/>
          <p:cNvSpPr txBox="1">
            <a:spLocks noGrp="1"/>
          </p:cNvSpPr>
          <p:nvPr>
            <p:ph type="subTitle" idx="8"/>
          </p:nvPr>
        </p:nvSpPr>
        <p:spPr>
          <a:xfrm>
            <a:off x="4663440" y="2778402"/>
            <a:ext cx="42978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eedback Slides">
  <p:cSld name="CUSTOM_2_2_1">
    <p:bg>
      <p:bgPr>
        <a:solidFill>
          <a:srgbClr val="134F5C"/>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67" name="Google Shape;67;p9"/>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a:lvl1pPr>
            <a:lvl2pPr marL="914400" lvl="1" indent="-292100" rtl="0">
              <a:spcBef>
                <a:spcPts val="800"/>
              </a:spcBef>
              <a:spcAft>
                <a:spcPts val="0"/>
              </a:spcAft>
              <a:buSzPts val="1000"/>
              <a:buChar char="○"/>
              <a:defRPr/>
            </a:lvl2pPr>
            <a:lvl3pPr marL="1371600" lvl="2" indent="-292100" rtl="0">
              <a:spcBef>
                <a:spcPts val="800"/>
              </a:spcBef>
              <a:spcAft>
                <a:spcPts val="0"/>
              </a:spcAft>
              <a:buSzPts val="1000"/>
              <a:buChar char="■"/>
              <a:defRPr/>
            </a:lvl3pPr>
            <a:lvl4pPr marL="1828800" lvl="3" indent="-292100" rtl="0">
              <a:spcBef>
                <a:spcPts val="800"/>
              </a:spcBef>
              <a:spcAft>
                <a:spcPts val="0"/>
              </a:spcAft>
              <a:buSzPts val="1000"/>
              <a:buChar char="●"/>
              <a:defRPr/>
            </a:lvl4pPr>
            <a:lvl5pPr marL="2286000" lvl="4" indent="-292100" rtl="0">
              <a:spcBef>
                <a:spcPts val="800"/>
              </a:spcBef>
              <a:spcAft>
                <a:spcPts val="0"/>
              </a:spcAft>
              <a:buSzPts val="1000"/>
              <a:buChar char="○"/>
              <a:defRPr/>
            </a:lvl5pPr>
            <a:lvl6pPr marL="2743200" lvl="5" indent="-292100" rtl="0">
              <a:spcBef>
                <a:spcPts val="800"/>
              </a:spcBef>
              <a:spcAft>
                <a:spcPts val="0"/>
              </a:spcAft>
              <a:buSzPts val="1000"/>
              <a:buChar char="■"/>
              <a:defRPr/>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a:lvl8pPr>
            <a:lvl9pPr marL="4114800" lvl="8" indent="-292100" rtl="0">
              <a:spcBef>
                <a:spcPts val="800"/>
              </a:spcBef>
              <a:spcAft>
                <a:spcPts val="800"/>
              </a:spcAft>
              <a:buSzPts val="1000"/>
              <a:buChar char="■"/>
              <a:defRPr/>
            </a:lvl9pPr>
          </a:lstStyle>
          <a:p>
            <a:endParaRPr/>
          </a:p>
        </p:txBody>
      </p:sp>
      <p:sp>
        <p:nvSpPr>
          <p:cNvPr id="68" name="Google Shape;68;p9"/>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11"/>
          <p:cNvSpPr/>
          <p:nvPr/>
        </p:nvSpPr>
        <p:spPr>
          <a:xfrm>
            <a:off x="3108960" y="-1200"/>
            <a:ext cx="6035100" cy="51435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5;p11"/>
          <p:cNvSpPr txBox="1">
            <a:spLocks noGrp="1"/>
          </p:cNvSpPr>
          <p:nvPr>
            <p:ph type="title"/>
          </p:nvPr>
        </p:nvSpPr>
        <p:spPr>
          <a:xfrm>
            <a:off x="265500" y="308799"/>
            <a:ext cx="4045200" cy="15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6" name="Google Shape;86;p11"/>
          <p:cNvSpPr txBox="1">
            <a:spLocks noGrp="1"/>
          </p:cNvSpPr>
          <p:nvPr>
            <p:ph type="subTitle" idx="1"/>
          </p:nvPr>
        </p:nvSpPr>
        <p:spPr>
          <a:xfrm>
            <a:off x="265500" y="1860700"/>
            <a:ext cx="4045200" cy="30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7" name="Google Shape;87;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800"/>
              </a:spcBef>
              <a:spcAft>
                <a:spcPts val="0"/>
              </a:spcAft>
              <a:buClr>
                <a:schemeClr val="lt1"/>
              </a:buClr>
              <a:buSzPts val="1000"/>
              <a:buChar char="○"/>
              <a:defRPr>
                <a:solidFill>
                  <a:schemeClr val="lt1"/>
                </a:solidFill>
              </a:defRPr>
            </a:lvl2pPr>
            <a:lvl3pPr marL="1371600" lvl="2" indent="-292100" rtl="0">
              <a:spcBef>
                <a:spcPts val="800"/>
              </a:spcBef>
              <a:spcAft>
                <a:spcPts val="0"/>
              </a:spcAft>
              <a:buClr>
                <a:schemeClr val="lt1"/>
              </a:buClr>
              <a:buSzPts val="1000"/>
              <a:buChar char="■"/>
              <a:defRPr>
                <a:solidFill>
                  <a:schemeClr val="lt1"/>
                </a:solidFill>
              </a:defRPr>
            </a:lvl3pPr>
            <a:lvl4pPr marL="1828800" lvl="3" indent="-292100" rtl="0">
              <a:spcBef>
                <a:spcPts val="800"/>
              </a:spcBef>
              <a:spcAft>
                <a:spcPts val="0"/>
              </a:spcAft>
              <a:buClr>
                <a:schemeClr val="lt1"/>
              </a:buClr>
              <a:buSzPts val="1000"/>
              <a:buChar char="●"/>
              <a:defRPr>
                <a:solidFill>
                  <a:schemeClr val="lt1"/>
                </a:solidFill>
              </a:defRPr>
            </a:lvl4pPr>
            <a:lvl5pPr marL="2286000" lvl="4" indent="-292100" rtl="0">
              <a:spcBef>
                <a:spcPts val="800"/>
              </a:spcBef>
              <a:spcAft>
                <a:spcPts val="0"/>
              </a:spcAft>
              <a:buClr>
                <a:schemeClr val="lt1"/>
              </a:buClr>
              <a:buSzPts val="1000"/>
              <a:buChar char="○"/>
              <a:defRPr>
                <a:solidFill>
                  <a:schemeClr val="lt1"/>
                </a:solidFill>
              </a:defRPr>
            </a:lvl5pPr>
            <a:lvl6pPr marL="2743200" lvl="5" indent="-292100" rtl="0">
              <a:spcBef>
                <a:spcPts val="800"/>
              </a:spcBef>
              <a:spcAft>
                <a:spcPts val="0"/>
              </a:spcAft>
              <a:buClr>
                <a:schemeClr val="lt1"/>
              </a:buClr>
              <a:buSzPts val="1000"/>
              <a:buChar char="■"/>
              <a:defRPr>
                <a:solidFill>
                  <a:schemeClr val="lt1"/>
                </a:solidFill>
              </a:defRPr>
            </a:lvl6pPr>
            <a:lvl7pPr marL="3200400" lvl="6" indent="-292100" rtl="0">
              <a:spcBef>
                <a:spcPts val="800"/>
              </a:spcBef>
              <a:spcAft>
                <a:spcPts val="0"/>
              </a:spcAft>
              <a:buClr>
                <a:schemeClr val="lt1"/>
              </a:buClr>
              <a:buSzPts val="1000"/>
              <a:buChar char="●"/>
              <a:defRPr>
                <a:solidFill>
                  <a:schemeClr val="lt1"/>
                </a:solidFill>
              </a:defRPr>
            </a:lvl7pPr>
            <a:lvl8pPr marL="3657600" lvl="7" indent="-292100" rtl="0">
              <a:spcBef>
                <a:spcPts val="800"/>
              </a:spcBef>
              <a:spcAft>
                <a:spcPts val="0"/>
              </a:spcAft>
              <a:buClr>
                <a:schemeClr val="lt1"/>
              </a:buClr>
              <a:buSzPts val="1000"/>
              <a:buChar char="○"/>
              <a:defRPr>
                <a:solidFill>
                  <a:schemeClr val="lt1"/>
                </a:solidFill>
              </a:defRPr>
            </a:lvl8pPr>
            <a:lvl9pPr marL="4114800" lvl="8" indent="-292100" rtl="0">
              <a:spcBef>
                <a:spcPts val="800"/>
              </a:spcBef>
              <a:spcAft>
                <a:spcPts val="800"/>
              </a:spcAft>
              <a:buClr>
                <a:schemeClr val="lt1"/>
              </a:buClr>
              <a:buSzPts val="1000"/>
              <a:buChar char="■"/>
              <a:defRPr>
                <a:solidFill>
                  <a:schemeClr val="lt1"/>
                </a:solidFill>
              </a:defRPr>
            </a:lvl9pPr>
          </a:lstStyle>
          <a:p>
            <a:endParaRPr/>
          </a:p>
        </p:txBody>
      </p:sp>
      <p:sp>
        <p:nvSpPr>
          <p:cNvPr id="88" name="Google Shape;88;p11"/>
          <p:cNvSpPr txBox="1">
            <a:spLocks noGrp="1"/>
          </p:cNvSpPr>
          <p:nvPr>
            <p:ph type="sldNum" idx="12"/>
          </p:nvPr>
        </p:nvSpPr>
        <p:spPr>
          <a:xfrm>
            <a:off x="90450" y="4873575"/>
            <a:ext cx="548700" cy="2697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EC781C"/>
        </a:solidFill>
        <a:effectLst/>
      </p:bgPr>
    </p:bg>
    <p:spTree>
      <p:nvGrpSpPr>
        <p:cNvPr id="1" name="Shape 9"/>
        <p:cNvGrpSpPr/>
        <p:nvPr/>
      </p:nvGrpSpPr>
      <p:grpSpPr>
        <a:xfrm>
          <a:off x="0" y="0"/>
          <a:ext cx="0" cy="0"/>
          <a:chOff x="0" y="0"/>
          <a:chExt cx="0" cy="0"/>
        </a:xfrm>
      </p:grpSpPr>
      <p:sp>
        <p:nvSpPr>
          <p:cNvPr id="10" name="Google Shape;10;p2"/>
          <p:cNvSpPr/>
          <p:nvPr/>
        </p:nvSpPr>
        <p:spPr>
          <a:xfrm>
            <a:off x="3109025" y="-1200"/>
            <a:ext cx="6035100" cy="51462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363525"/>
            <a:ext cx="9144000" cy="777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657600" y="548650"/>
            <a:ext cx="4937700" cy="3264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3600"/>
              <a:buNone/>
              <a:defRPr sz="3600">
                <a:solidFill>
                  <a:srgbClr val="FFFFFF"/>
                </a:solidFill>
              </a:defRPr>
            </a:lvl2pPr>
            <a:lvl3pPr lvl="2" algn="ctr" rtl="0">
              <a:spcBef>
                <a:spcPts val="0"/>
              </a:spcBef>
              <a:spcAft>
                <a:spcPts val="0"/>
              </a:spcAft>
              <a:buClr>
                <a:srgbClr val="FFFFFF"/>
              </a:buClr>
              <a:buSzPts val="3600"/>
              <a:buNone/>
              <a:defRPr sz="3600">
                <a:solidFill>
                  <a:srgbClr val="FFFFFF"/>
                </a:solidFill>
              </a:defRPr>
            </a:lvl3pPr>
            <a:lvl4pPr lvl="3" algn="ctr" rtl="0">
              <a:spcBef>
                <a:spcPts val="0"/>
              </a:spcBef>
              <a:spcAft>
                <a:spcPts val="0"/>
              </a:spcAft>
              <a:buClr>
                <a:srgbClr val="FFFFFF"/>
              </a:buClr>
              <a:buSzPts val="3600"/>
              <a:buNone/>
              <a:defRPr sz="3600">
                <a:solidFill>
                  <a:srgbClr val="FFFFFF"/>
                </a:solidFill>
              </a:defRPr>
            </a:lvl4pPr>
            <a:lvl5pPr lvl="4" algn="ctr" rtl="0">
              <a:spcBef>
                <a:spcPts val="0"/>
              </a:spcBef>
              <a:spcAft>
                <a:spcPts val="0"/>
              </a:spcAft>
              <a:buClr>
                <a:srgbClr val="FFFFFF"/>
              </a:buClr>
              <a:buSzPts val="3600"/>
              <a:buNone/>
              <a:defRPr sz="3600">
                <a:solidFill>
                  <a:srgbClr val="FFFFFF"/>
                </a:solidFill>
              </a:defRPr>
            </a:lvl5pPr>
            <a:lvl6pPr lvl="5" algn="ctr" rtl="0">
              <a:spcBef>
                <a:spcPts val="0"/>
              </a:spcBef>
              <a:spcAft>
                <a:spcPts val="0"/>
              </a:spcAft>
              <a:buClr>
                <a:srgbClr val="FFFFFF"/>
              </a:buClr>
              <a:buSzPts val="3600"/>
              <a:buNone/>
              <a:defRPr sz="3600">
                <a:solidFill>
                  <a:srgbClr val="FFFFFF"/>
                </a:solidFill>
              </a:defRPr>
            </a:lvl6pPr>
            <a:lvl7pPr lvl="6" algn="ctr" rtl="0">
              <a:spcBef>
                <a:spcPts val="0"/>
              </a:spcBef>
              <a:spcAft>
                <a:spcPts val="0"/>
              </a:spcAft>
              <a:buClr>
                <a:srgbClr val="FFFFFF"/>
              </a:buClr>
              <a:buSzPts val="3600"/>
              <a:buNone/>
              <a:defRPr sz="3600">
                <a:solidFill>
                  <a:srgbClr val="FFFFFF"/>
                </a:solidFill>
              </a:defRPr>
            </a:lvl7pPr>
            <a:lvl8pPr lvl="7" algn="ctr" rtl="0">
              <a:spcBef>
                <a:spcPts val="0"/>
              </a:spcBef>
              <a:spcAft>
                <a:spcPts val="0"/>
              </a:spcAft>
              <a:buClr>
                <a:srgbClr val="FFFFFF"/>
              </a:buClr>
              <a:buSzPts val="3600"/>
              <a:buNone/>
              <a:defRPr sz="3600">
                <a:solidFill>
                  <a:srgbClr val="FFFFFF"/>
                </a:solidFill>
              </a:defRPr>
            </a:lvl8pPr>
            <a:lvl9pPr lvl="8" algn="ctr" rtl="0">
              <a:spcBef>
                <a:spcPts val="0"/>
              </a:spcBef>
              <a:spcAft>
                <a:spcPts val="0"/>
              </a:spcAft>
              <a:buClr>
                <a:srgbClr val="FFFFFF"/>
              </a:buClr>
              <a:buSzPts val="3600"/>
              <a:buNone/>
              <a:defRPr sz="3600">
                <a:solidFill>
                  <a:srgbClr val="FFFFFF"/>
                </a:solidFill>
              </a:defRPr>
            </a:lvl9pPr>
          </a:lstStyle>
          <a:p>
            <a:endParaRPr/>
          </a:p>
        </p:txBody>
      </p:sp>
      <p:sp>
        <p:nvSpPr>
          <p:cNvPr id="13" name="Google Shape;13;p2"/>
          <p:cNvSpPr txBox="1">
            <a:spLocks noGrp="1"/>
          </p:cNvSpPr>
          <p:nvPr>
            <p:ph type="subTitle" idx="1"/>
          </p:nvPr>
        </p:nvSpPr>
        <p:spPr>
          <a:xfrm>
            <a:off x="548650" y="548650"/>
            <a:ext cx="2011800" cy="32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pic>
        <p:nvPicPr>
          <p:cNvPr id="14" name="Google Shape;14;p2"/>
          <p:cNvPicPr preferRelativeResize="0"/>
          <p:nvPr/>
        </p:nvPicPr>
        <p:blipFill>
          <a:blip r:embed="rId2">
            <a:alphaModFix/>
          </a:blip>
          <a:stretch>
            <a:fillRect/>
          </a:stretch>
        </p:blipFill>
        <p:spPr>
          <a:xfrm>
            <a:off x="164592" y="4523578"/>
            <a:ext cx="1329394" cy="457200"/>
          </a:xfrm>
          <a:prstGeom prst="rect">
            <a:avLst/>
          </a:prstGeom>
          <a:noFill/>
          <a:ln>
            <a:noFill/>
          </a:ln>
        </p:spPr>
      </p:pic>
      <p:sp>
        <p:nvSpPr>
          <p:cNvPr id="16" name="Google Shape;16;p2"/>
          <p:cNvSpPr txBox="1"/>
          <p:nvPr/>
        </p:nvSpPr>
        <p:spPr>
          <a:xfrm>
            <a:off x="1846250" y="4412100"/>
            <a:ext cx="6527400" cy="598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700" b="1">
                <a:solidFill>
                  <a:srgbClr val="999999"/>
                </a:solidFill>
                <a:latin typeface="Helvetica Neue"/>
                <a:ea typeface="Helvetica Neue"/>
                <a:cs typeface="Helvetica Neue"/>
                <a:sym typeface="Helvetica Neue"/>
              </a:rPr>
              <a:t>Project Brief &amp; Assessment Assignment : </a:t>
            </a:r>
            <a:r>
              <a:rPr lang="en" sz="700" b="1">
                <a:latin typeface="Helvetica Neue"/>
                <a:ea typeface="Helvetica Neue"/>
                <a:cs typeface="Helvetica Neue"/>
                <a:sym typeface="Helvetica Neue"/>
              </a:rPr>
              <a:t>In Microsoft Team </a:t>
            </a:r>
            <a:r>
              <a:rPr kumimoji="0" lang="en-US" altLang="en-US" sz="700" b="1" i="0" u="none" strike="noStrike" cap="none" normalizeH="0" baseline="0">
                <a:ln>
                  <a:noFill/>
                </a:ln>
                <a:solidFill>
                  <a:srgbClr val="242424"/>
                </a:solidFill>
                <a:effectLst/>
                <a:latin typeface="Segoe UI" panose="020B0502040204020203" pitchFamily="34" charset="0"/>
                <a:cs typeface="Segoe UI" panose="020B0502040204020203" pitchFamily="34" charset="0"/>
              </a:rPr>
              <a:t>2021-22A FGA1.P1 ADS&amp;AI</a:t>
            </a:r>
            <a:endParaRPr sz="700" b="1">
              <a:latin typeface="Helvetica Neue"/>
              <a:ea typeface="Helvetica Neue"/>
              <a:cs typeface="Helvetica Neue"/>
              <a:sym typeface="Helvetica Neue"/>
            </a:endParaRPr>
          </a:p>
          <a:p>
            <a:pPr marL="0" lvl="0" indent="0" algn="l" rtl="0">
              <a:spcBef>
                <a:spcPts val="0"/>
              </a:spcBef>
              <a:spcAft>
                <a:spcPts val="0"/>
              </a:spcAft>
              <a:buNone/>
            </a:pPr>
            <a:r>
              <a:rPr lang="en" sz="700" b="1">
                <a:solidFill>
                  <a:srgbClr val="999999"/>
                </a:solidFill>
                <a:latin typeface="Helvetica Neue"/>
                <a:ea typeface="Helvetica Neue"/>
                <a:cs typeface="Helvetica Neue"/>
                <a:sym typeface="Helvetica Neue"/>
              </a:rPr>
              <a:t>GitHub Folder: </a:t>
            </a:r>
            <a:endParaRPr>
              <a:latin typeface="Roboto"/>
              <a:ea typeface="Roboto"/>
              <a:cs typeface="Roboto"/>
              <a:sym typeface="Roboto"/>
            </a:endParaRPr>
          </a:p>
        </p:txBody>
      </p:sp>
    </p:spTree>
    <p:extLst>
      <p:ext uri="{BB962C8B-B14F-4D97-AF65-F5344CB8AC3E}">
        <p14:creationId xmlns:p14="http://schemas.microsoft.com/office/powerpoint/2010/main" val="35578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26"/>
        <p:cNvGrpSpPr/>
        <p:nvPr/>
      </p:nvGrpSpPr>
      <p:grpSpPr>
        <a:xfrm>
          <a:off x="0" y="0"/>
          <a:ext cx="0" cy="0"/>
          <a:chOff x="0" y="0"/>
          <a:chExt cx="0" cy="0"/>
        </a:xfrm>
      </p:grpSpPr>
      <p:sp>
        <p:nvSpPr>
          <p:cNvPr id="27" name="Google Shape;27;p5"/>
          <p:cNvSpPr/>
          <p:nvPr/>
        </p:nvSpPr>
        <p:spPr>
          <a:xfrm>
            <a:off x="0" y="0"/>
            <a:ext cx="9144000" cy="576000"/>
          </a:xfrm>
          <a:prstGeom prst="rect">
            <a:avLst/>
          </a:prstGeom>
          <a:solidFill>
            <a:srgbClr val="EC7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 name="Google Shape;29;p5"/>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5"/>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800"/>
              </a:spcAft>
              <a:buNone/>
              <a:defRPr/>
            </a:lvl9pPr>
          </a:lstStyle>
          <a:p>
            <a:endParaRPr/>
          </a:p>
        </p:txBody>
      </p:sp>
      <p:sp>
        <p:nvSpPr>
          <p:cNvPr id="31" name="Google Shape;31;p5"/>
          <p:cNvSpPr txBox="1">
            <a:spLocks noGrp="1"/>
          </p:cNvSpPr>
          <p:nvPr>
            <p:ph type="body" idx="3"/>
          </p:nvPr>
        </p:nvSpPr>
        <p:spPr>
          <a:xfrm>
            <a:off x="182880" y="1069848"/>
            <a:ext cx="5486400" cy="38952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800"/>
              </a:spcBef>
              <a:spcAft>
                <a:spcPts val="0"/>
              </a:spcAft>
              <a:buSzPts val="1000"/>
              <a:buChar char="○"/>
              <a:defRPr sz="1000"/>
            </a:lvl2pPr>
            <a:lvl3pPr marL="1371600" lvl="2" indent="-292100" rtl="0">
              <a:spcBef>
                <a:spcPts val="800"/>
              </a:spcBef>
              <a:spcAft>
                <a:spcPts val="0"/>
              </a:spcAft>
              <a:buSzPts val="1000"/>
              <a:buChar char="■"/>
              <a:defRPr sz="1000"/>
            </a:lvl3pPr>
            <a:lvl4pPr marL="1828800" lvl="3" indent="-292100" rtl="0">
              <a:spcBef>
                <a:spcPts val="800"/>
              </a:spcBef>
              <a:spcAft>
                <a:spcPts val="0"/>
              </a:spcAft>
              <a:buSzPts val="1000"/>
              <a:buChar char="●"/>
              <a:defRPr sz="1000"/>
            </a:lvl4pPr>
            <a:lvl5pPr marL="2286000" lvl="4" indent="-292100" rtl="0">
              <a:spcBef>
                <a:spcPts val="800"/>
              </a:spcBef>
              <a:spcAft>
                <a:spcPts val="0"/>
              </a:spcAft>
              <a:buSzPts val="1000"/>
              <a:buChar char="○"/>
              <a:defRPr sz="1000"/>
            </a:lvl5pPr>
            <a:lvl6pPr marL="2743200" lvl="5" indent="-292100" rtl="0">
              <a:spcBef>
                <a:spcPts val="800"/>
              </a:spcBef>
              <a:spcAft>
                <a:spcPts val="0"/>
              </a:spcAft>
              <a:buSzPts val="1000"/>
              <a:buChar char="■"/>
              <a:defRPr sz="1000"/>
            </a:lvl6pPr>
            <a:lvl7pPr marL="3200400" lvl="6" indent="-292100" rtl="0">
              <a:spcBef>
                <a:spcPts val="800"/>
              </a:spcBef>
              <a:spcAft>
                <a:spcPts val="0"/>
              </a:spcAft>
              <a:buSzPts val="1000"/>
              <a:buChar char="●"/>
              <a:defRPr/>
            </a:lvl7pPr>
            <a:lvl8pPr marL="3657600" lvl="7" indent="-292100" rtl="0">
              <a:spcBef>
                <a:spcPts val="800"/>
              </a:spcBef>
              <a:spcAft>
                <a:spcPts val="0"/>
              </a:spcAft>
              <a:buSzPts val="1000"/>
              <a:buChar char="○"/>
              <a:defRPr sz="1000"/>
            </a:lvl8pPr>
            <a:lvl9pPr marL="4114800" lvl="8" indent="-292100" rtl="0">
              <a:spcBef>
                <a:spcPts val="800"/>
              </a:spcBef>
              <a:spcAft>
                <a:spcPts val="800"/>
              </a:spcAft>
              <a:buSzPts val="1000"/>
              <a:buChar char="■"/>
              <a:defRPr sz="1000"/>
            </a:lvl9pPr>
          </a:lstStyle>
          <a:p>
            <a:endParaRPr/>
          </a:p>
        </p:txBody>
      </p:sp>
      <p:sp>
        <p:nvSpPr>
          <p:cNvPr id="32" name="Google Shape;32;p5"/>
          <p:cNvSpPr txBox="1">
            <a:spLocks noGrp="1"/>
          </p:cNvSpPr>
          <p:nvPr>
            <p:ph type="title" idx="4"/>
          </p:nvPr>
        </p:nvSpPr>
        <p:spPr>
          <a:xfrm>
            <a:off x="0" y="0"/>
            <a:ext cx="576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48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90463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rgbClr val="66666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000"/>
              <a:buFont typeface="Roboto Light"/>
              <a:buNone/>
              <a:defRPr sz="2000">
                <a:solidFill>
                  <a:srgbClr val="FFFFFF"/>
                </a:solidFill>
                <a:latin typeface="Roboto Light"/>
                <a:ea typeface="Roboto Light"/>
                <a:cs typeface="Roboto Light"/>
                <a:sym typeface="Roboto Light"/>
              </a:defRPr>
            </a:lvl1pPr>
            <a:lvl2pPr lvl="1">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636725"/>
            <a:ext cx="8520600" cy="3932100"/>
          </a:xfrm>
          <a:prstGeom prst="rect">
            <a:avLst/>
          </a:prstGeom>
          <a:noFill/>
          <a:ln>
            <a:noFill/>
          </a:ln>
        </p:spPr>
        <p:txBody>
          <a:bodyPr spcFirstLastPara="1" wrap="square" lIns="91425" tIns="91425" rIns="91425" bIns="91425" anchor="t" anchorCtr="0">
            <a:noAutofit/>
          </a:bodyPr>
          <a:lstStyle>
            <a:lvl1pPr marL="457200" lvl="0" indent="-292100">
              <a:lnSpc>
                <a:spcPct val="104000"/>
              </a:lnSpc>
              <a:spcBef>
                <a:spcPts val="0"/>
              </a:spcBef>
              <a:spcAft>
                <a:spcPts val="0"/>
              </a:spcAft>
              <a:buClr>
                <a:srgbClr val="FFFFFF"/>
              </a:buClr>
              <a:buSzPts val="1000"/>
              <a:buFont typeface="Roboto"/>
              <a:buChar char="●"/>
              <a:defRPr sz="1000">
                <a:solidFill>
                  <a:srgbClr val="FFFFFF"/>
                </a:solidFill>
                <a:latin typeface="Roboto"/>
                <a:ea typeface="Roboto"/>
                <a:cs typeface="Roboto"/>
                <a:sym typeface="Roboto"/>
              </a:defRPr>
            </a:lvl1pPr>
            <a:lvl2pPr marL="914400" lvl="1"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2pPr>
            <a:lvl3pPr marL="1371600" lvl="2"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3pPr>
            <a:lvl4pPr marL="1828800" lvl="3"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4pPr>
            <a:lvl5pPr marL="2286000" lvl="4"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5pPr>
            <a:lvl6pPr marL="2743200" lvl="5" indent="-292100">
              <a:lnSpc>
                <a:spcPct val="104000"/>
              </a:lnSpc>
              <a:spcBef>
                <a:spcPts val="800"/>
              </a:spcBef>
              <a:spcAft>
                <a:spcPts val="0"/>
              </a:spcAft>
              <a:buClr>
                <a:srgbClr val="FFFFFF"/>
              </a:buClr>
              <a:buSzPts val="1000"/>
              <a:buFont typeface="Roboto"/>
              <a:buChar char="■"/>
              <a:defRPr sz="1000" u="sng">
                <a:solidFill>
                  <a:srgbClr val="FFFFFF"/>
                </a:solidFill>
                <a:latin typeface="Roboto"/>
                <a:ea typeface="Roboto"/>
                <a:cs typeface="Roboto"/>
                <a:sym typeface="Roboto"/>
              </a:defRPr>
            </a:lvl6pPr>
            <a:lvl7pPr marL="3200400" lvl="6" indent="-292100">
              <a:lnSpc>
                <a:spcPct val="104000"/>
              </a:lnSpc>
              <a:spcBef>
                <a:spcPts val="800"/>
              </a:spcBef>
              <a:spcAft>
                <a:spcPts val="0"/>
              </a:spcAft>
              <a:buClr>
                <a:srgbClr val="FFFFFF"/>
              </a:buClr>
              <a:buSzPts val="1000"/>
              <a:buFont typeface="Roboto"/>
              <a:buChar char="●"/>
              <a:defRPr sz="1000">
                <a:solidFill>
                  <a:srgbClr val="FFFFFF"/>
                </a:solidFill>
                <a:latin typeface="Roboto"/>
                <a:ea typeface="Roboto"/>
                <a:cs typeface="Roboto"/>
                <a:sym typeface="Roboto"/>
              </a:defRPr>
            </a:lvl7pPr>
            <a:lvl8pPr marL="3657600" lvl="7" indent="-292100">
              <a:lnSpc>
                <a:spcPct val="104000"/>
              </a:lnSpc>
              <a:spcBef>
                <a:spcPts val="800"/>
              </a:spcBef>
              <a:spcAft>
                <a:spcPts val="0"/>
              </a:spcAft>
              <a:buClr>
                <a:srgbClr val="FFFFFF"/>
              </a:buClr>
              <a:buSzPts val="1000"/>
              <a:buFont typeface="Roboto"/>
              <a:buChar char="○"/>
              <a:defRPr sz="1000" i="1">
                <a:solidFill>
                  <a:srgbClr val="FFFFFF"/>
                </a:solidFill>
                <a:latin typeface="Roboto"/>
                <a:ea typeface="Roboto"/>
                <a:cs typeface="Roboto"/>
                <a:sym typeface="Roboto"/>
              </a:defRPr>
            </a:lvl8pPr>
            <a:lvl9pPr marL="4114800" lvl="8" indent="-292100">
              <a:lnSpc>
                <a:spcPct val="104000"/>
              </a:lnSpc>
              <a:spcBef>
                <a:spcPts val="800"/>
              </a:spcBef>
              <a:spcAft>
                <a:spcPts val="800"/>
              </a:spcAft>
              <a:buClr>
                <a:srgbClr val="FFFFFF"/>
              </a:buClr>
              <a:buSzPts val="1000"/>
              <a:buFont typeface="Roboto"/>
              <a:buChar char="■"/>
              <a:defRPr sz="1000" u="sng">
                <a:solidFill>
                  <a:srgbClr val="FFFFFF"/>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90450" y="4873575"/>
            <a:ext cx="548700" cy="269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Week%202%20-%20Introduction%20to%20Deep%20Learning/Improving%20Models%20Performance.ipynb" TargetMode="External"/><Relationship Id="rId3" Type="http://schemas.openxmlformats.org/officeDocument/2006/relationships/image" Target="../media/image8.png"/><Relationship Id="rId7" Type="http://schemas.openxmlformats.org/officeDocument/2006/relationships/hyperlink" Target="https://github.com/BredaUniversityADSAI/2023-24c-fai1-adsai-dariavladutu236578/blob/main/Week%202%20-%20Introduction%20to%20Deep%20Learning/W2-DL1-MLP-Student-Notebook.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github.com/BredaUniversityADSAI/2023-24c-fai1-adsai-dariavladutu236578/blob/main/Week%202%20-%20Introduction%20to%20Deep%20Learning/Introduction%20to%20Keras%20CH1%20%2B%20CH2.png"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Week%203%20-%20%20Understanding%20Neural%20Networks/W3-MLP-From-Scratch-Student-Notebook.ipynb"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ariavladutu236578/blob/main/Week%203%20-%20%20Understanding%20Neural%20Networks/W3-Gradient-Descent-Student-Notebook.ipynb" TargetMode="External"/><Relationship Id="rId5" Type="http://schemas.openxmlformats.org/officeDocument/2006/relationships/image" Target="../media/image12.png"/><Relationship Id="rId4" Type="http://schemas.openxmlformats.org/officeDocument/2006/relationships/hyperlink" Target="https://github.com/BredaUniversityADSAI/2023-24c-fai1-adsai-dariavladutu236578/blob/main/Week%203%20-%20%20Understanding%20Neural%20Networks/Monday%20quiz%203a%20and%203b.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Week%204%20-%20Convolutional%20Neural%20Networks/Image%20Modeling%20with%20Keras.pdf" TargetMode="External"/><Relationship Id="rId3" Type="http://schemas.openxmlformats.org/officeDocument/2006/relationships/image" Target="../media/image14.png"/><Relationship Id="rId7" Type="http://schemas.openxmlformats.org/officeDocument/2006/relationships/hyperlink" Target="https://github.com/BredaUniversityADSAI/2023-24c-fai1-adsai-dariavladutu236578/blob/main/Week%204%20-%20Convolutional%20Neural%20Networks/Introduction%20to%20CNNs.ipynb"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github.com/BredaUniversityADSAI/2023-24c-fai1-adsai-dariavladutu236578/blob/main/Week%204%20-%20Convolutional%20Neural%20Networks/Data%20Augmentation.ipynb"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github.com/BredaUniversityADSAI/2023-24c-fai1-adsai-dariavladutu236578/blob/main/Week%201/Datalab%20I%20(Task%202.1%20and%202.2).docx"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forms.office.com/e/Q4NNpKebS2"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hyperlink" Target="https://github.com/BredaUniversityADSAI/2023-24c-fai1-adsai-dariavladutu236578/blob/main/Week%206%20-%20Responsible%20AI/Explainable%20AI.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github.com/BredaUniversityADSAI/2023-24c-fai1-adsai-dariavladutu236578/blob/main/Deliverables/CreativeBrief_%3CDariaVladutu%3E_%3C236578%3E.ipynb" TargetMode="External"/><Relationship Id="rId5" Type="http://schemas.openxmlformats.org/officeDocument/2006/relationships/hyperlink" Target="https://github.com/BredaUniversityADSAI/2023-24c-fai1-adsai-dariavladutu236578/blob/main/Week%206%20-%20Responsible%20AI/W6-Integrated-Gradients.ipynb"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Deliverables/CreativeBrief_%3CDariaVladutu%3E_%3C236578%3E.ipynb" TargetMode="External"/><Relationship Id="rId3" Type="http://schemas.openxmlformats.org/officeDocument/2006/relationships/image" Target="../media/image23.png"/><Relationship Id="rId7" Type="http://schemas.openxmlformats.org/officeDocument/2006/relationships/hyperlink" Target="https://github.com/BredaUniversityADSAI/2023-24c-fai1-adsai-dariavladutu236578/blob/main/Week%207%20-%20Human%20-%20centered%20AI/Barman's%20helper%20A.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github.com/BredaUniversityADSAI/2023-24c-fai1-adsai-dariavladutu236578/blob/main/Week%207%20-%20Human%20-%20centered%20AI/User%20Transcriptions/User%20Interviews.pdf"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Week%207%20-%20Human%20-%20centered%20AI/Screenshot%202024-04-05%20at%2001.43.07.png" TargetMode="External"/><Relationship Id="rId3" Type="http://schemas.openxmlformats.org/officeDocument/2006/relationships/image" Target="../media/image26.png"/><Relationship Id="rId7" Type="http://schemas.openxmlformats.org/officeDocument/2006/relationships/hyperlink" Target="https://github.com/BredaUniversityADSAI/2023-24c-fai1-adsai-dariavladutu236578/blob/main/Week%208%20-%20Prototype%20-%20Human-Centered%20AI/T-testIndependentSamplesHCAI%20.ipynb"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edubuas-my.sharepoint.com/personal/236578_buas_nl/_layouts/15/stream.aspx?id=%2Fpersonal%2F236578%5Fbuas%5Fnl%2FDocuments%2FDemo%20Video%201%2Emp4&amp;referrer=StreamWebApp%2EWeb&amp;referrerScenario=AddressBarCopied%2Eview%2E82958758%2D833c%2D452c%2D91f7%2Dd42e685f2766"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BredaUniversityADSAI/2023-24c-fai1-adsai-dariavladutu236578/blob/main/Deliverables/Worklog%20-%20Y1C_2023-24_ADSAI.xlsx"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tree/main/Week%209-10%20challenges/Albert%20Heijn%20NAO%20(NAO%20and%20Pepper%202)" TargetMode="External"/><Relationship Id="rId3" Type="http://schemas.openxmlformats.org/officeDocument/2006/relationships/image" Target="../media/image31.jpg"/><Relationship Id="rId7" Type="http://schemas.openxmlformats.org/officeDocument/2006/relationships/hyperlink" Target="https://github.com/BredaUniversityADSAI/2023-24c-fai1-adsai-dariavladutu236578/tree/main/Week%209-10%20challenges/NAO%20and%20Pepper%201"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ariavladutu236578/blob/main/Week%209-10%20challenges/Duckietown_challenges.ipynb" TargetMode="External"/><Relationship Id="rId5" Type="http://schemas.openxmlformats.org/officeDocument/2006/relationships/image" Target="../media/image33.jpeg"/><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github.com/BredaUniversityADSAI/2023-24c-fai1-adsai-dariavladutu236578/blob/main/Deliverables/CreativeBrief_%3CDariaVladutu%3E_%3C236578%3E.ipynb"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ariavladutu236578/blob/main/Week%201%20-%20Responsible%20AI/DAPS%20DIAGRAM.png"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github.com/BredaUniversityADSAI/2023-24c-fai1-adsai-dariavladutu236578/blob/main/Deliverables/CreativeBrief_%3CDariaVladutu%3E_%3C236578%3E.ipynb"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ariavladutu236578/blob/main/Week%201%20-%20Responsible%20AI/Group%20Fairness%20Infographic%20Modified.pdf"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github.com/BredaUniversityADSAI/2023-24c-fai1-adsai-dariavladutu236578/blob/main/Deliverables/CreativeBrief_%3CDariaVladutu%3E_%3C236578%3E.ipynb"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Week%207%20-%20Human%20-%20centered%20AI/User%20Transcriptions/User%20Interviews.pdf" TargetMode="External"/><Relationship Id="rId3" Type="http://schemas.openxmlformats.org/officeDocument/2006/relationships/hyperlink" Target="https://edubuas-my.sharepoint.com/:v:/g/personal/236578_buas_nl/EcYTQt9cpN9Hq10ubsP-sSwBIXsndYW1OUlHJ6BdK7Sz9w?e=odtkND" TargetMode="External"/><Relationship Id="rId7"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figma.com/proto/3aprthR9OARJt1aRxerLAs/Barman's-helper-FINAL-WIREFRAME?type=design&amp;node-id=5-58&amp;t=U7GfWdKV0iEz5F4l-1&amp;scaling=scale-down&amp;page-id=0%3A1&amp;starting-point-node-id=9%3A10129&amp;show-proto-sidebar=1&amp;mode=design" TargetMode="External"/><Relationship Id="rId5" Type="http://schemas.openxmlformats.org/officeDocument/2006/relationships/hyperlink" Target="https://forms.office.com/e/jVR7Zd5Rb1" TargetMode="External"/><Relationship Id="rId10" Type="http://schemas.openxmlformats.org/officeDocument/2006/relationships/image" Target="../media/image28.png"/><Relationship Id="rId4" Type="http://schemas.openxmlformats.org/officeDocument/2006/relationships/hyperlink" Target="https://forms.office.com/e/rbK4j5AZqC" TargetMode="External"/><Relationship Id="rId9" Type="http://schemas.openxmlformats.org/officeDocument/2006/relationships/hyperlink" Target="https://github.com/BredaUniversityADSAI/2023-24c-fai1-adsai-dariavladutu236578/blob/main/Deliverables/CreativeBrief_%3CDariaVladutu%3E_%3C236578%3E.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BredaUniversityADSAI/2023-24c-fai1-adsai-dariavladutu236578/blob/main/Deliverables/CreativeBrief_%3CDariaVladutu%3E_%3C236578%3E.ipynb" TargetMode="External"/><Relationship Id="rId3" Type="http://schemas.openxmlformats.org/officeDocument/2006/relationships/image" Target="../media/image4.png"/><Relationship Id="rId7" Type="http://schemas.openxmlformats.org/officeDocument/2006/relationships/hyperlink" Target="https://github.com/BredaUniversityADSAI/2023-24c-fai1-adsai-dariavladutu236578/blob/main/Week%201/DataLab%20Preparation%20(Week%201%2C%20DataLab%20II%2C%20Thursday).docx"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github.com/BredaUniversityADSAI/2023-24c-fai1-adsai-dariavladutu236578/blob/main/Week%201/DAPS%20diagram.drawio" TargetMode="External"/><Relationship Id="rId4" Type="http://schemas.openxmlformats.org/officeDocument/2006/relationships/image" Target="../media/image5.png"/><Relationship Id="rId9" Type="http://schemas.openxmlformats.org/officeDocument/2006/relationships/hyperlink" Target="https://github.com/BredaUniversityADSAI/2023-24c-fai1-adsai-dariavladutu236578/blob/main/Week%201%20-%20Responsible%20AI/DAPS%20DIAGRAM.p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ctrTitle"/>
          </p:nvPr>
        </p:nvSpPr>
        <p:spPr>
          <a:xfrm>
            <a:off x="3657600" y="548650"/>
            <a:ext cx="4937700" cy="326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Roboto"/>
                <a:ea typeface="Roboto"/>
                <a:cs typeface="Roboto"/>
                <a:sym typeface="Roboto"/>
              </a:rPr>
              <a:t>«Daria Elena </a:t>
            </a:r>
            <a:r>
              <a:rPr lang="en" dirty="0" err="1">
                <a:solidFill>
                  <a:srgbClr val="FFFFFF"/>
                </a:solidFill>
                <a:latin typeface="Roboto"/>
                <a:ea typeface="Roboto"/>
                <a:cs typeface="Roboto"/>
                <a:sym typeface="Roboto"/>
              </a:rPr>
              <a:t>Vlăduțu</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«236578»</a:t>
            </a:r>
            <a:endParaRPr dirty="0">
              <a:solidFill>
                <a:srgbClr val="FFFFFF"/>
              </a:solidFill>
              <a:latin typeface="Roboto"/>
              <a:ea typeface="Roboto"/>
              <a:cs typeface="Roboto"/>
              <a:sym typeface="Roboto"/>
            </a:endParaRPr>
          </a:p>
          <a:p>
            <a:pPr marL="0" lvl="0" indent="0" algn="l" rtl="0">
              <a:spcBef>
                <a:spcPts val="0"/>
              </a:spcBef>
              <a:spcAft>
                <a:spcPts val="0"/>
              </a:spcAft>
              <a:buNone/>
            </a:pPr>
            <a:r>
              <a:rPr lang="en" dirty="0">
                <a:solidFill>
                  <a:srgbClr val="FFFFFF"/>
                </a:solidFill>
                <a:latin typeface="Roboto"/>
                <a:ea typeface="Roboto"/>
                <a:cs typeface="Roboto"/>
                <a:sym typeface="Roboto"/>
              </a:rPr>
              <a:t>«</a:t>
            </a:r>
            <a:r>
              <a:rPr lang="en" dirty="0">
                <a:latin typeface="Roboto"/>
                <a:ea typeface="Roboto"/>
                <a:cs typeface="Roboto"/>
              </a:rPr>
              <a:t>FAI1.P1-01_2023</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94" name="Google Shape;94;p12" descr="Face" title="Face"/>
          <p:cNvSpPr/>
          <p:nvPr/>
        </p:nvSpPr>
        <p:spPr>
          <a:xfrm>
            <a:off x="3749050" y="640075"/>
            <a:ext cx="1371600" cy="13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[photo]</a:t>
            </a:r>
            <a:endParaRPr/>
          </a:p>
        </p:txBody>
      </p:sp>
      <p:sp>
        <p:nvSpPr>
          <p:cNvPr id="95" name="Google Shape;95;p12"/>
          <p:cNvSpPr txBox="1">
            <a:spLocks noGrp="1"/>
          </p:cNvSpPr>
          <p:nvPr>
            <p:ph type="subTitle" idx="1"/>
          </p:nvPr>
        </p:nvSpPr>
        <p:spPr>
          <a:xfrm>
            <a:off x="548650" y="2718275"/>
            <a:ext cx="2011800" cy="12600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1800" dirty="0">
                <a:solidFill>
                  <a:srgbClr val="434343"/>
                </a:solidFill>
              </a:rPr>
              <a:t>Learning Log </a:t>
            </a:r>
            <a:endParaRPr sz="1800" dirty="0">
              <a:solidFill>
                <a:srgbClr val="434343"/>
              </a:solidFill>
            </a:endParaRPr>
          </a:p>
          <a:p>
            <a:pPr marL="0" lvl="0" indent="0" algn="l" rtl="0">
              <a:lnSpc>
                <a:spcPct val="104000"/>
              </a:lnSpc>
              <a:spcBef>
                <a:spcPts val="800"/>
              </a:spcBef>
              <a:spcAft>
                <a:spcPts val="800"/>
              </a:spcAft>
              <a:buNone/>
            </a:pPr>
            <a:r>
              <a:rPr lang="en" sz="1800" dirty="0">
                <a:solidFill>
                  <a:srgbClr val="434343"/>
                </a:solidFill>
              </a:rPr>
              <a:t>«2023-2024» «C» </a:t>
            </a:r>
            <a:endParaRPr sz="1800" dirty="0">
              <a:solidFill>
                <a:srgbClr val="434343"/>
              </a:solidFill>
            </a:endParaRPr>
          </a:p>
        </p:txBody>
      </p:sp>
      <p:sp>
        <p:nvSpPr>
          <p:cNvPr id="96" name="Google Shape;96;p12"/>
          <p:cNvSpPr txBox="1"/>
          <p:nvPr/>
        </p:nvSpPr>
        <p:spPr>
          <a:xfrm>
            <a:off x="-75050" y="4159425"/>
            <a:ext cx="1171500" cy="2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dirty="0">
                <a:solidFill>
                  <a:srgbClr val="980000"/>
                </a:solidFill>
                <a:latin typeface="Roboto"/>
                <a:ea typeface="Roboto"/>
                <a:cs typeface="Roboto"/>
                <a:sym typeface="Roboto"/>
              </a:rPr>
              <a:t>Design by Marvin Damstra</a:t>
            </a:r>
            <a:endParaRPr sz="600" dirty="0">
              <a:solidFill>
                <a:srgbClr val="980000"/>
              </a:solidFill>
              <a:latin typeface="Roboto"/>
              <a:ea typeface="Roboto"/>
              <a:cs typeface="Roboto"/>
              <a:sym typeface="Roboto"/>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F68F4A5-71E2-A3AC-75A0-523F00D3D561}"/>
                  </a:ext>
                </a:extLst>
              </p14:cNvPr>
              <p14:cNvContentPartPr/>
              <p14:nvPr/>
            </p14:nvContentPartPr>
            <p14:xfrm>
              <a:off x="1955465" y="4528025"/>
              <a:ext cx="3587040" cy="156960"/>
            </p14:xfrm>
          </p:contentPart>
        </mc:Choice>
        <mc:Fallback xmlns="">
          <p:pic>
            <p:nvPicPr>
              <p:cNvPr id="3" name="Ink 2">
                <a:extLst>
                  <a:ext uri="{FF2B5EF4-FFF2-40B4-BE49-F238E27FC236}">
                    <a16:creationId xmlns:a16="http://schemas.microsoft.com/office/drawing/2014/main" id="{3F68F4A5-71E2-A3AC-75A0-523F00D3D561}"/>
                  </a:ext>
                </a:extLst>
              </p:cNvPr>
              <p:cNvPicPr/>
              <p:nvPr/>
            </p:nvPicPr>
            <p:blipFill>
              <a:blip r:embed="rId4"/>
              <a:stretch>
                <a:fillRect/>
              </a:stretch>
            </p:blipFill>
            <p:spPr>
              <a:xfrm>
                <a:off x="1892465" y="4465385"/>
                <a:ext cx="3712680" cy="282600"/>
              </a:xfrm>
              <a:prstGeom prst="rect">
                <a:avLst/>
              </a:prstGeom>
            </p:spPr>
          </p:pic>
        </mc:Fallback>
      </mc:AlternateContent>
      <p:pic>
        <p:nvPicPr>
          <p:cNvPr id="7" name="Picture 6" descr="A person taking a selfie in a microwave&#10;&#10;Description automatically generated">
            <a:extLst>
              <a:ext uri="{FF2B5EF4-FFF2-40B4-BE49-F238E27FC236}">
                <a16:creationId xmlns:a16="http://schemas.microsoft.com/office/drawing/2014/main" id="{85789988-75C4-DA36-B52F-0420632B24BA}"/>
              </a:ext>
            </a:extLst>
          </p:cNvPr>
          <p:cNvPicPr>
            <a:picLocks noChangeAspect="1"/>
          </p:cNvPicPr>
          <p:nvPr/>
        </p:nvPicPr>
        <p:blipFill rotWithShape="1">
          <a:blip r:embed="rId5"/>
          <a:srcRect l="34249" t="43253" r="35163" b="21191"/>
          <a:stretch/>
        </p:blipFill>
        <p:spPr>
          <a:xfrm rot="5400000">
            <a:off x="3648131" y="649504"/>
            <a:ext cx="1573306" cy="1371599"/>
          </a:xfrm>
          <a:prstGeom prst="rect">
            <a:avLst/>
          </a:prstGeom>
        </p:spPr>
      </p:pic>
      <p:sp>
        <p:nvSpPr>
          <p:cNvPr id="2" name="TextBox 1">
            <a:extLst>
              <a:ext uri="{FF2B5EF4-FFF2-40B4-BE49-F238E27FC236}">
                <a16:creationId xmlns:a16="http://schemas.microsoft.com/office/drawing/2014/main" id="{13D1E701-EC29-206A-9F76-AA103B2D825C}"/>
              </a:ext>
            </a:extLst>
          </p:cNvPr>
          <p:cNvSpPr txBox="1"/>
          <p:nvPr/>
        </p:nvSpPr>
        <p:spPr>
          <a:xfrm>
            <a:off x="8143092" y="139337"/>
            <a:ext cx="904415" cy="307777"/>
          </a:xfrm>
          <a:prstGeom prst="rect">
            <a:avLst/>
          </a:prstGeom>
          <a:noFill/>
        </p:spPr>
        <p:txBody>
          <a:bodyPr wrap="none" rtlCol="0">
            <a:spAutoFit/>
          </a:bodyPr>
          <a:lstStyle/>
          <a:p>
            <a:r>
              <a:rPr lang="en-RO" dirty="0">
                <a:highlight>
                  <a:srgbClr val="FFFF00"/>
                </a:highlight>
              </a:rPr>
              <a:t>RETAKE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5"/>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Feedback</a:t>
            </a:r>
            <a:endParaRPr dirty="0"/>
          </a:p>
        </p:txBody>
      </p:sp>
      <p:sp>
        <p:nvSpPr>
          <p:cNvPr id="215" name="Google Shape;215;p25"/>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16" name="Google Shape;216;p25"/>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17" name="Google Shape;217;p25"/>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18" name="Google Shape;218;p25"/>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shot of a computer&#10;&#10;Description automatically generated">
            <a:extLst>
              <a:ext uri="{FF2B5EF4-FFF2-40B4-BE49-F238E27FC236}">
                <a16:creationId xmlns:a16="http://schemas.microsoft.com/office/drawing/2014/main" id="{F5748A23-88A3-DCE3-2E29-6843B6DB857F}"/>
              </a:ext>
            </a:extLst>
          </p:cNvPr>
          <p:cNvPicPr>
            <a:picLocks noChangeAspect="1"/>
          </p:cNvPicPr>
          <p:nvPr/>
        </p:nvPicPr>
        <p:blipFill>
          <a:blip r:embed="rId3"/>
          <a:stretch>
            <a:fillRect/>
          </a:stretch>
        </p:blipFill>
        <p:spPr>
          <a:xfrm>
            <a:off x="202392" y="562303"/>
            <a:ext cx="3628417" cy="2267761"/>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3B6477C2-E3CD-A298-4008-8E45D3963935}"/>
              </a:ext>
            </a:extLst>
          </p:cNvPr>
          <p:cNvPicPr>
            <a:picLocks noChangeAspect="1"/>
          </p:cNvPicPr>
          <p:nvPr/>
        </p:nvPicPr>
        <p:blipFill rotWithShape="1">
          <a:blip r:embed="rId4"/>
          <a:srcRect b="3876"/>
          <a:stretch/>
        </p:blipFill>
        <p:spPr>
          <a:xfrm>
            <a:off x="202392" y="2843833"/>
            <a:ext cx="3657600" cy="2197401"/>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47C9842-E9F0-BEC3-42CB-E6EF9596AE40}"/>
              </a:ext>
            </a:extLst>
          </p:cNvPr>
          <p:cNvPicPr>
            <a:picLocks noChangeAspect="1"/>
          </p:cNvPicPr>
          <p:nvPr/>
        </p:nvPicPr>
        <p:blipFill rotWithShape="1">
          <a:blip r:embed="rId5"/>
          <a:srcRect l="26307" r="26644"/>
          <a:stretch/>
        </p:blipFill>
        <p:spPr>
          <a:xfrm>
            <a:off x="5313193" y="1618609"/>
            <a:ext cx="2430025" cy="2579753"/>
          </a:xfrm>
          <a:prstGeom prst="rect">
            <a:avLst/>
          </a:prstGeom>
        </p:spPr>
      </p:pic>
      <p:sp>
        <p:nvSpPr>
          <p:cNvPr id="25" name="TextBox 24">
            <a:extLst>
              <a:ext uri="{FF2B5EF4-FFF2-40B4-BE49-F238E27FC236}">
                <a16:creationId xmlns:a16="http://schemas.microsoft.com/office/drawing/2014/main" id="{FE8FAB17-8B61-0A5A-2B1E-46BF7F679942}"/>
              </a:ext>
            </a:extLst>
          </p:cNvPr>
          <p:cNvSpPr txBox="1"/>
          <p:nvPr/>
        </p:nvSpPr>
        <p:spPr>
          <a:xfrm>
            <a:off x="7951540" y="1941775"/>
            <a:ext cx="1050948" cy="2169825"/>
          </a:xfrm>
          <a:prstGeom prst="rect">
            <a:avLst/>
          </a:prstGeom>
          <a:noFill/>
        </p:spPr>
        <p:txBody>
          <a:bodyPr wrap="square">
            <a:spAutoFit/>
          </a:bodyPr>
          <a:lstStyle/>
          <a:p>
            <a:pPr marL="171450" indent="-171450">
              <a:buFont typeface="Arial" panose="020B0604020202020204" pitchFamily="34" charset="0"/>
              <a:buChar char="•"/>
            </a:pPr>
            <a:r>
              <a:rPr lang="en-RO" sz="900" dirty="0">
                <a:hlinkClick r:id="rId6"/>
              </a:rPr>
              <a:t>https://github.com/BredaUniversityADSAI/2023-24c-fai1-adsai-dariavladutu236578/blob/main/Week 2 - Introduction to Deep Learning/Introduction to Keras CH1 %2B CH2.png</a:t>
            </a:r>
            <a:endParaRPr lang="en-RO" sz="900" dirty="0"/>
          </a:p>
        </p:txBody>
      </p:sp>
      <p:sp>
        <p:nvSpPr>
          <p:cNvPr id="27" name="TextBox 26">
            <a:extLst>
              <a:ext uri="{FF2B5EF4-FFF2-40B4-BE49-F238E27FC236}">
                <a16:creationId xmlns:a16="http://schemas.microsoft.com/office/drawing/2014/main" id="{3A160C48-FD6D-0640-E1AE-3DF9D4D4B7B3}"/>
              </a:ext>
            </a:extLst>
          </p:cNvPr>
          <p:cNvSpPr txBox="1"/>
          <p:nvPr/>
        </p:nvSpPr>
        <p:spPr>
          <a:xfrm>
            <a:off x="3920652" y="857914"/>
            <a:ext cx="4698458" cy="507831"/>
          </a:xfrm>
          <a:prstGeom prst="rect">
            <a:avLst/>
          </a:prstGeom>
          <a:noFill/>
        </p:spPr>
        <p:txBody>
          <a:bodyPr wrap="square">
            <a:spAutoFit/>
          </a:bodyPr>
          <a:lstStyle/>
          <a:p>
            <a:pPr marL="171450" indent="-171450">
              <a:buFont typeface="Arial" panose="020B0604020202020204" pitchFamily="34" charset="0"/>
              <a:buChar char="•"/>
            </a:pPr>
            <a:r>
              <a:rPr lang="en-RO" sz="900" dirty="0">
                <a:hlinkClick r:id="rId7"/>
              </a:rPr>
              <a:t>https://github.com/BredaUniversityADSAI/2023-24c-fai1-adsai-dariavladutu236578/blob/main/Week 2 - Introduction to Deep Learning/W2-DL1-MLP-Student-Notebook.ipynb</a:t>
            </a:r>
            <a:endParaRPr lang="en-RO" sz="900" dirty="0"/>
          </a:p>
        </p:txBody>
      </p:sp>
      <p:sp>
        <p:nvSpPr>
          <p:cNvPr id="29" name="TextBox 28">
            <a:extLst>
              <a:ext uri="{FF2B5EF4-FFF2-40B4-BE49-F238E27FC236}">
                <a16:creationId xmlns:a16="http://schemas.microsoft.com/office/drawing/2014/main" id="{64C322DA-5551-46B4-9762-6C25E2A433C1}"/>
              </a:ext>
            </a:extLst>
          </p:cNvPr>
          <p:cNvSpPr txBox="1"/>
          <p:nvPr/>
        </p:nvSpPr>
        <p:spPr>
          <a:xfrm>
            <a:off x="3912815" y="4364464"/>
            <a:ext cx="4698458" cy="646331"/>
          </a:xfrm>
          <a:prstGeom prst="rect">
            <a:avLst/>
          </a:prstGeom>
          <a:noFill/>
        </p:spPr>
        <p:txBody>
          <a:bodyPr wrap="square">
            <a:spAutoFit/>
          </a:bodyPr>
          <a:lstStyle/>
          <a:p>
            <a:pPr marL="285750" indent="-285750">
              <a:buFont typeface="Arial" panose="020B0604020202020204" pitchFamily="34" charset="0"/>
              <a:buChar char="•"/>
            </a:pPr>
            <a:r>
              <a:rPr lang="en-RO" sz="900" dirty="0">
                <a:hlinkClick r:id="rId8"/>
              </a:rPr>
              <a:t>https://github.com/BredaUniversityADSAI/2023-24c-fai1-adsai-dariavladutu236578/blob/main/Week%202%20-%20Introduction%20to%20Deep%20Learning/Improving%20Models%20Performance.ipynb</a:t>
            </a:r>
            <a:endParaRPr lang="en-RO" sz="900" dirty="0"/>
          </a:p>
        </p:txBody>
      </p:sp>
      <p:sp>
        <p:nvSpPr>
          <p:cNvPr id="2" name="TextBox 1">
            <a:extLst>
              <a:ext uri="{FF2B5EF4-FFF2-40B4-BE49-F238E27FC236}">
                <a16:creationId xmlns:a16="http://schemas.microsoft.com/office/drawing/2014/main" id="{C2786F11-1747-DB04-9F9C-7868F9EBC2F4}"/>
              </a:ext>
            </a:extLst>
          </p:cNvPr>
          <p:cNvSpPr txBox="1"/>
          <p:nvPr/>
        </p:nvSpPr>
        <p:spPr>
          <a:xfrm>
            <a:off x="3912815" y="647809"/>
            <a:ext cx="1795684" cy="307777"/>
          </a:xfrm>
          <a:prstGeom prst="rect">
            <a:avLst/>
          </a:prstGeom>
          <a:noFill/>
        </p:spPr>
        <p:txBody>
          <a:bodyPr wrap="none" rtlCol="0">
            <a:spAutoFit/>
          </a:bodyPr>
          <a:lstStyle/>
          <a:p>
            <a:r>
              <a:rPr lang="en-RO" dirty="0">
                <a:solidFill>
                  <a:schemeClr val="bg1"/>
                </a:solidFill>
              </a:rPr>
              <a:t>DataLab </a:t>
            </a:r>
            <a:r>
              <a:rPr lang="en-GB" dirty="0">
                <a:solidFill>
                  <a:schemeClr val="bg1"/>
                </a:solidFill>
              </a:rPr>
              <a:t>I</a:t>
            </a:r>
            <a:r>
              <a:rPr lang="en-RO" dirty="0">
                <a:solidFill>
                  <a:schemeClr val="bg1"/>
                </a:solidFill>
              </a:rPr>
              <a:t> notebook:</a:t>
            </a:r>
          </a:p>
        </p:txBody>
      </p:sp>
      <p:sp>
        <p:nvSpPr>
          <p:cNvPr id="3" name="TextBox 2">
            <a:extLst>
              <a:ext uri="{FF2B5EF4-FFF2-40B4-BE49-F238E27FC236}">
                <a16:creationId xmlns:a16="http://schemas.microsoft.com/office/drawing/2014/main" id="{9576FFCB-BE94-2080-9CBA-39F97C7F1523}"/>
              </a:ext>
            </a:extLst>
          </p:cNvPr>
          <p:cNvSpPr txBox="1"/>
          <p:nvPr/>
        </p:nvSpPr>
        <p:spPr>
          <a:xfrm>
            <a:off x="3830808" y="4131697"/>
            <a:ext cx="1845377" cy="307777"/>
          </a:xfrm>
          <a:prstGeom prst="rect">
            <a:avLst/>
          </a:prstGeom>
          <a:noFill/>
        </p:spPr>
        <p:txBody>
          <a:bodyPr wrap="none" rtlCol="0">
            <a:spAutoFit/>
          </a:bodyPr>
          <a:lstStyle/>
          <a:p>
            <a:r>
              <a:rPr lang="en-RO" dirty="0">
                <a:solidFill>
                  <a:schemeClr val="bg1"/>
                </a:solidFill>
              </a:rPr>
              <a:t>DataLab II notebook:</a:t>
            </a:r>
          </a:p>
        </p:txBody>
      </p:sp>
      <p:sp>
        <p:nvSpPr>
          <p:cNvPr id="4" name="TextBox 3">
            <a:extLst>
              <a:ext uri="{FF2B5EF4-FFF2-40B4-BE49-F238E27FC236}">
                <a16:creationId xmlns:a16="http://schemas.microsoft.com/office/drawing/2014/main" id="{E8A9B72E-015D-BA3A-0175-EE01BFBC0778}"/>
              </a:ext>
            </a:extLst>
          </p:cNvPr>
          <p:cNvSpPr txBox="1"/>
          <p:nvPr/>
        </p:nvSpPr>
        <p:spPr>
          <a:xfrm>
            <a:off x="5240911" y="1392390"/>
            <a:ext cx="2925801" cy="253916"/>
          </a:xfrm>
          <a:prstGeom prst="rect">
            <a:avLst/>
          </a:prstGeom>
          <a:noFill/>
        </p:spPr>
        <p:txBody>
          <a:bodyPr wrap="none" rtlCol="0">
            <a:spAutoFit/>
          </a:bodyPr>
          <a:lstStyle/>
          <a:p>
            <a:r>
              <a:rPr lang="en-RO" sz="1050" dirty="0">
                <a:solidFill>
                  <a:schemeClr val="bg1"/>
                </a:solidFill>
              </a:rPr>
              <a:t>Introduction to DL with Keras (first 2 chapters)</a:t>
            </a:r>
          </a:p>
        </p:txBody>
      </p:sp>
    </p:spTree>
    <p:extLst>
      <p:ext uri="{BB962C8B-B14F-4D97-AF65-F5344CB8AC3E}">
        <p14:creationId xmlns:p14="http://schemas.microsoft.com/office/powerpoint/2010/main" val="2784523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Understand neural networks and how they work</a:t>
            </a:r>
          </a:p>
          <a:p>
            <a:pPr marL="640080" lvl="1" indent="-154940">
              <a:spcBef>
                <a:spcPts val="0"/>
              </a:spcBef>
              <a:buChar char="●"/>
            </a:pPr>
            <a:r>
              <a:rPr lang="en" dirty="0"/>
              <a:t>Read all chapters for this week from the book “Deep Learning with Python” by </a:t>
            </a:r>
            <a:r>
              <a:rPr lang="en-GB" dirty="0" err="1"/>
              <a:t>François</a:t>
            </a:r>
            <a:r>
              <a:rPr lang="en-GB" dirty="0"/>
              <a:t> Chollet</a:t>
            </a:r>
          </a:p>
          <a:p>
            <a:pPr marL="640080" lvl="1" indent="-154940">
              <a:spcBef>
                <a:spcPts val="0"/>
              </a:spcBef>
              <a:buChar char="●"/>
            </a:pPr>
            <a:r>
              <a:rPr lang="en-GB" dirty="0"/>
              <a:t>Build an MLP from scratch</a:t>
            </a:r>
          </a:p>
          <a:p>
            <a:pPr marL="640080" lvl="1" indent="-154940">
              <a:spcBef>
                <a:spcPts val="0"/>
              </a:spcBef>
              <a:buChar char="●"/>
            </a:pPr>
            <a:r>
              <a:rPr lang="en-GB" dirty="0"/>
              <a:t>Do all of the </a:t>
            </a:r>
            <a:r>
              <a:rPr lang="en-GB" dirty="0" err="1"/>
              <a:t>DataLab</a:t>
            </a:r>
            <a:r>
              <a:rPr lang="en-GB" dirty="0"/>
              <a:t> Prep quizzes on time</a:t>
            </a:r>
          </a:p>
          <a:p>
            <a:pPr marL="640080" lvl="1" indent="-154940">
              <a:spcBef>
                <a:spcPts val="0"/>
              </a:spcBef>
              <a:buChar char="●"/>
            </a:pP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read all required chapters </a:t>
            </a:r>
          </a:p>
          <a:p>
            <a:pPr marL="640080" lvl="1" indent="-154940">
              <a:spcBef>
                <a:spcPts val="0"/>
              </a:spcBef>
              <a:buChar char="●"/>
            </a:pPr>
            <a:r>
              <a:rPr lang="en" dirty="0"/>
              <a:t>I completed all </a:t>
            </a:r>
            <a:r>
              <a:rPr lang="en" dirty="0" err="1"/>
              <a:t>DataLab</a:t>
            </a:r>
            <a:r>
              <a:rPr lang="en" dirty="0"/>
              <a:t> Preps on time and spent extra time making sure I fully understand them</a:t>
            </a:r>
          </a:p>
          <a:p>
            <a:pPr marL="640080" lvl="1" indent="-154940">
              <a:spcBef>
                <a:spcPts val="0"/>
              </a:spcBef>
              <a:buChar char="●"/>
            </a:pPr>
            <a:r>
              <a:rPr lang="en" dirty="0"/>
              <a:t>I did not manage to construct the whole multilayer perceptron from scratch; </a:t>
            </a:r>
            <a:r>
              <a:rPr lang="en-GB" dirty="0"/>
              <a:t>I</a:t>
            </a:r>
            <a:r>
              <a:rPr lang="en" dirty="0"/>
              <a:t> asked for help from my peers and mentor</a:t>
            </a:r>
          </a:p>
          <a:p>
            <a:pPr marL="640080" lvl="1" indent="-154940">
              <a:spcBef>
                <a:spcPts val="0"/>
              </a:spcBef>
              <a:buChar char="●"/>
            </a:pPr>
            <a:r>
              <a:rPr lang="en" dirty="0"/>
              <a:t>I understood how neural networks work and how outputs are calculated</a:t>
            </a:r>
            <a:endParaRPr dirty="0"/>
          </a:p>
        </p:txBody>
      </p:sp>
      <p:sp>
        <p:nvSpPr>
          <p:cNvPr id="227" name="Google Shape;227;p26"/>
          <p:cNvSpPr txBox="1">
            <a:spLocks noGrp="1"/>
          </p:cNvSpPr>
          <p:nvPr>
            <p:ph type="body" idx="3"/>
          </p:nvPr>
        </p:nvSpPr>
        <p:spPr>
          <a:xfrm>
            <a:off x="4663440" y="1040554"/>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really well. The material was really well </a:t>
            </a:r>
            <a:r>
              <a:rPr lang="en" dirty="0" err="1"/>
              <a:t>organised</a:t>
            </a:r>
            <a:r>
              <a:rPr lang="en" dirty="0"/>
              <a:t> and I was really motivated to learn about and implement neural networks.</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US" dirty="0"/>
              <a:t>My motivation was really high and I was very productive with my work. </a:t>
            </a:r>
          </a:p>
          <a:p>
            <a:pPr marL="640080" lvl="1" indent="-154940">
              <a:spcBef>
                <a:spcPts val="0"/>
              </a:spcBef>
              <a:buChar char="●"/>
            </a:pPr>
            <a:r>
              <a:rPr lang="en-US" dirty="0"/>
              <a:t>I completed the tasks for the week, as well as caught up with some readings from Week 2 (Chapter 3 </a:t>
            </a:r>
            <a:r>
              <a:rPr lang="en" dirty="0"/>
              <a:t>from the book “Deep Learning with Python” by </a:t>
            </a:r>
            <a:r>
              <a:rPr lang="en-GB" dirty="0" err="1"/>
              <a:t>François</a:t>
            </a:r>
            <a:r>
              <a:rPr lang="en-GB" dirty="0"/>
              <a:t> Chollet</a:t>
            </a:r>
            <a:r>
              <a:rPr lang="en-US" dirty="0"/>
              <a:t>)</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didn’t fully understand gradient descent in the context of NN.</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GB" dirty="0"/>
              <a:t>Learned about </a:t>
            </a:r>
            <a:r>
              <a:rPr lang="en-GB" dirty="0" err="1"/>
              <a:t>perceptrons</a:t>
            </a:r>
            <a:r>
              <a:rPr lang="en-GB" dirty="0"/>
              <a:t>, sigmoid neurons, and more about the neural network used to classify handwritten digits.</a:t>
            </a:r>
            <a:endParaRPr lang="en-US" dirty="0"/>
          </a:p>
          <a:p>
            <a:pPr marL="640080" lvl="1" indent="-154940">
              <a:spcBef>
                <a:spcPts val="0"/>
              </a:spcBef>
              <a:buChar char="●"/>
            </a:pPr>
            <a:r>
              <a:rPr lang="en-GB" dirty="0"/>
              <a:t>Calculated the output of a multilayer perceptron by hand.</a:t>
            </a:r>
          </a:p>
          <a:p>
            <a:pPr marL="640080" lvl="1" indent="-154940">
              <a:spcBef>
                <a:spcPts val="0"/>
              </a:spcBef>
              <a:buChar char="●"/>
            </a:pPr>
            <a:r>
              <a:rPr lang="en-GB" dirty="0"/>
              <a:t>Got </a:t>
            </a:r>
            <a:r>
              <a:rPr lang="en-GB" dirty="0" err="1"/>
              <a:t>acquianted</a:t>
            </a:r>
            <a:r>
              <a:rPr lang="en-GB" dirty="0"/>
              <a:t> with the task at hand of building an MLP from scratch, and created a function which returns random values for weights and biases for any given neural network architecture.</a:t>
            </a:r>
          </a:p>
          <a:p>
            <a:pPr marL="640080" lvl="1" indent="-154940">
              <a:spcBef>
                <a:spcPts val="0"/>
              </a:spcBef>
              <a:buChar char="●"/>
            </a:pPr>
            <a:r>
              <a:rPr lang="en-GB" dirty="0"/>
              <a:t>Learned more about the ML project lifecycle, as well as understood how to optimize each step of the process.</a:t>
            </a:r>
          </a:p>
          <a:p>
            <a:pPr marL="182880" lvl="0" indent="-154940" algn="l" rtl="0">
              <a:spcBef>
                <a:spcPts val="0"/>
              </a:spcBef>
              <a:spcAft>
                <a:spcPts val="0"/>
              </a:spcAft>
              <a:buSzPts val="1000"/>
              <a:buChar char="●"/>
            </a:pPr>
            <a:r>
              <a:rPr lang="en-GB" dirty="0"/>
              <a:t>What could be added as an Action point looking forward to next week?</a:t>
            </a:r>
          </a:p>
          <a:p>
            <a:pPr marL="640080" lvl="1" indent="-154940">
              <a:spcBef>
                <a:spcPts val="0"/>
              </a:spcBef>
              <a:buChar char="●"/>
            </a:pPr>
            <a:r>
              <a:rPr lang="en-GB" dirty="0"/>
              <a:t>Try to work in advance to free up time.</a:t>
            </a:r>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3</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a:t>3</a:t>
            </a:r>
            <a:r>
              <a:rPr lang="en" dirty="0"/>
              <a:t> - Evidence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16286443-0DDC-36D7-DCF1-DF31A2791A12}"/>
              </a:ext>
            </a:extLst>
          </p:cNvPr>
          <p:cNvPicPr>
            <a:picLocks noChangeAspect="1"/>
          </p:cNvPicPr>
          <p:nvPr/>
        </p:nvPicPr>
        <p:blipFill>
          <a:blip r:embed="rId3"/>
          <a:stretch>
            <a:fillRect/>
          </a:stretch>
        </p:blipFill>
        <p:spPr>
          <a:xfrm>
            <a:off x="365587" y="572700"/>
            <a:ext cx="1830283" cy="2590081"/>
          </a:xfrm>
          <a:prstGeom prst="rect">
            <a:avLst/>
          </a:prstGeom>
        </p:spPr>
      </p:pic>
      <p:sp>
        <p:nvSpPr>
          <p:cNvPr id="12" name="TextBox 11">
            <a:extLst>
              <a:ext uri="{FF2B5EF4-FFF2-40B4-BE49-F238E27FC236}">
                <a16:creationId xmlns:a16="http://schemas.microsoft.com/office/drawing/2014/main" id="{7E592E13-DBB7-31D4-D5B9-EB0FF80F678E}"/>
              </a:ext>
            </a:extLst>
          </p:cNvPr>
          <p:cNvSpPr txBox="1"/>
          <p:nvPr/>
        </p:nvSpPr>
        <p:spPr>
          <a:xfrm>
            <a:off x="2195870" y="667572"/>
            <a:ext cx="3038011" cy="276999"/>
          </a:xfrm>
          <a:prstGeom prst="rect">
            <a:avLst/>
          </a:prstGeom>
          <a:noFill/>
        </p:spPr>
        <p:txBody>
          <a:bodyPr wrap="none" rtlCol="0">
            <a:spAutoFit/>
          </a:bodyPr>
          <a:lstStyle/>
          <a:p>
            <a:r>
              <a:rPr lang="en-RO" sz="1200" dirty="0">
                <a:solidFill>
                  <a:schemeClr val="bg1"/>
                </a:solidFill>
                <a:latin typeface="Roboto" panose="02000000000000000000" pitchFamily="2" charset="0"/>
                <a:ea typeface="Roboto" panose="02000000000000000000" pitchFamily="2" charset="0"/>
                <a:cs typeface="Roboto" panose="02000000000000000000" pitchFamily="2" charset="0"/>
              </a:rPr>
              <a:t>Calculating the output of an MLP by hand:</a:t>
            </a:r>
          </a:p>
        </p:txBody>
      </p:sp>
      <p:sp>
        <p:nvSpPr>
          <p:cNvPr id="14" name="TextBox 13">
            <a:extLst>
              <a:ext uri="{FF2B5EF4-FFF2-40B4-BE49-F238E27FC236}">
                <a16:creationId xmlns:a16="http://schemas.microsoft.com/office/drawing/2014/main" id="{7FCBDC0B-8FFD-851B-F1DD-F42101F5E440}"/>
              </a:ext>
            </a:extLst>
          </p:cNvPr>
          <p:cNvSpPr txBox="1"/>
          <p:nvPr/>
        </p:nvSpPr>
        <p:spPr>
          <a:xfrm>
            <a:off x="2251048" y="945680"/>
            <a:ext cx="3338869" cy="1015663"/>
          </a:xfrm>
          <a:prstGeom prst="rect">
            <a:avLst/>
          </a:prstGeom>
          <a:noFill/>
        </p:spPr>
        <p:txBody>
          <a:bodyPr wrap="square">
            <a:spAutoFit/>
          </a:bodyPr>
          <a:lstStyle/>
          <a:p>
            <a:r>
              <a:rPr lang="en-RO" sz="1200" dirty="0">
                <a:hlinkClick r:id="rId4"/>
              </a:rPr>
              <a:t>https://github.com/BredaUniversityADSAI/2023-24c-fai1-adsai-dariavladutu236578/blob/main/Week 3 -  Understanding Neural Networks/Monday quiz 3a and 3b.pdf</a:t>
            </a:r>
            <a:endParaRPr lang="en-RO" sz="1200" dirty="0"/>
          </a:p>
        </p:txBody>
      </p:sp>
      <p:pic>
        <p:nvPicPr>
          <p:cNvPr id="16" name="Picture 15">
            <a:extLst>
              <a:ext uri="{FF2B5EF4-FFF2-40B4-BE49-F238E27FC236}">
                <a16:creationId xmlns:a16="http://schemas.microsoft.com/office/drawing/2014/main" id="{E41294B6-53D8-0A8A-8836-77E8B9712B4D}"/>
              </a:ext>
            </a:extLst>
          </p:cNvPr>
          <p:cNvPicPr>
            <a:picLocks noChangeAspect="1"/>
          </p:cNvPicPr>
          <p:nvPr/>
        </p:nvPicPr>
        <p:blipFill>
          <a:blip r:embed="rId5"/>
          <a:stretch>
            <a:fillRect/>
          </a:stretch>
        </p:blipFill>
        <p:spPr>
          <a:xfrm>
            <a:off x="791660" y="2705920"/>
            <a:ext cx="3660991" cy="2286000"/>
          </a:xfrm>
          <a:prstGeom prst="rect">
            <a:avLst/>
          </a:prstGeom>
        </p:spPr>
      </p:pic>
      <p:sp>
        <p:nvSpPr>
          <p:cNvPr id="18" name="TextBox 17">
            <a:extLst>
              <a:ext uri="{FF2B5EF4-FFF2-40B4-BE49-F238E27FC236}">
                <a16:creationId xmlns:a16="http://schemas.microsoft.com/office/drawing/2014/main" id="{D5051611-9175-F78C-8F05-413B6C09B34D}"/>
              </a:ext>
            </a:extLst>
          </p:cNvPr>
          <p:cNvSpPr txBox="1"/>
          <p:nvPr/>
        </p:nvSpPr>
        <p:spPr>
          <a:xfrm>
            <a:off x="4572000" y="4184590"/>
            <a:ext cx="2452916" cy="276999"/>
          </a:xfrm>
          <a:prstGeom prst="rect">
            <a:avLst/>
          </a:prstGeom>
          <a:noFill/>
        </p:spPr>
        <p:txBody>
          <a:bodyPr wrap="none" rtlCol="0">
            <a:spAutoFit/>
          </a:bodyPr>
          <a:lstStyle/>
          <a:p>
            <a:r>
              <a:rPr lang="en-RO" sz="1200" dirty="0">
                <a:solidFill>
                  <a:schemeClr val="bg1"/>
                </a:solidFill>
                <a:latin typeface="Roboto" panose="02000000000000000000" pitchFamily="2" charset="0"/>
                <a:ea typeface="Roboto" panose="02000000000000000000" pitchFamily="2" charset="0"/>
                <a:cs typeface="Roboto" panose="02000000000000000000" pitchFamily="2" charset="0"/>
              </a:rPr>
              <a:t>Learned about Gradient Descent:</a:t>
            </a:r>
          </a:p>
        </p:txBody>
      </p:sp>
      <p:sp>
        <p:nvSpPr>
          <p:cNvPr id="20" name="TextBox 19">
            <a:extLst>
              <a:ext uri="{FF2B5EF4-FFF2-40B4-BE49-F238E27FC236}">
                <a16:creationId xmlns:a16="http://schemas.microsoft.com/office/drawing/2014/main" id="{1FFC2BEA-DC9D-FC28-FA38-A15834435F5A}"/>
              </a:ext>
            </a:extLst>
          </p:cNvPr>
          <p:cNvSpPr txBox="1"/>
          <p:nvPr/>
        </p:nvSpPr>
        <p:spPr>
          <a:xfrm>
            <a:off x="4572000" y="4357362"/>
            <a:ext cx="4697082" cy="646331"/>
          </a:xfrm>
          <a:prstGeom prst="rect">
            <a:avLst/>
          </a:prstGeom>
          <a:noFill/>
        </p:spPr>
        <p:txBody>
          <a:bodyPr wrap="square">
            <a:spAutoFit/>
          </a:bodyPr>
          <a:lstStyle/>
          <a:p>
            <a:r>
              <a:rPr lang="en-RO" sz="1200" dirty="0">
                <a:hlinkClick r:id="rId6"/>
              </a:rPr>
              <a:t>https://github.com/BredaUniversityADSAI/2023-24c-fai1-adsai-dariavladutu236578/blob/main/Week 3 -  Understanding Neural Networks/W3-Gradient-Descent-Student-Notebook.ipynb</a:t>
            </a:r>
            <a:endParaRPr lang="en-RO" sz="1200" dirty="0"/>
          </a:p>
        </p:txBody>
      </p:sp>
      <p:pic>
        <p:nvPicPr>
          <p:cNvPr id="22" name="Picture 21">
            <a:extLst>
              <a:ext uri="{FF2B5EF4-FFF2-40B4-BE49-F238E27FC236}">
                <a16:creationId xmlns:a16="http://schemas.microsoft.com/office/drawing/2014/main" id="{B2CE425F-9F4D-6DFF-1BF8-AD25E8B2F19F}"/>
              </a:ext>
            </a:extLst>
          </p:cNvPr>
          <p:cNvPicPr>
            <a:picLocks noChangeAspect="1"/>
          </p:cNvPicPr>
          <p:nvPr/>
        </p:nvPicPr>
        <p:blipFill>
          <a:blip r:embed="rId7"/>
          <a:stretch>
            <a:fillRect/>
          </a:stretch>
        </p:blipFill>
        <p:spPr>
          <a:xfrm>
            <a:off x="5912546" y="667572"/>
            <a:ext cx="3231454" cy="2019659"/>
          </a:xfrm>
          <a:prstGeom prst="rect">
            <a:avLst/>
          </a:prstGeom>
        </p:spPr>
      </p:pic>
      <p:sp>
        <p:nvSpPr>
          <p:cNvPr id="23" name="TextBox 22">
            <a:extLst>
              <a:ext uri="{FF2B5EF4-FFF2-40B4-BE49-F238E27FC236}">
                <a16:creationId xmlns:a16="http://schemas.microsoft.com/office/drawing/2014/main" id="{134ADE2F-E808-C758-E100-41E3E6E4D696}"/>
              </a:ext>
            </a:extLst>
          </p:cNvPr>
          <p:cNvSpPr txBox="1"/>
          <p:nvPr/>
        </p:nvSpPr>
        <p:spPr>
          <a:xfrm>
            <a:off x="5798458" y="2721503"/>
            <a:ext cx="1454244" cy="276999"/>
          </a:xfrm>
          <a:prstGeom prst="rect">
            <a:avLst/>
          </a:prstGeom>
          <a:noFill/>
        </p:spPr>
        <p:txBody>
          <a:bodyPr wrap="none" rtlCol="0">
            <a:spAutoFit/>
          </a:bodyPr>
          <a:lstStyle/>
          <a:p>
            <a:r>
              <a:rPr lang="en-RO" sz="1200" dirty="0">
                <a:solidFill>
                  <a:schemeClr val="bg1"/>
                </a:solidFill>
                <a:latin typeface="Roboto" panose="02000000000000000000" pitchFamily="2" charset="0"/>
                <a:ea typeface="Roboto" panose="02000000000000000000" pitchFamily="2" charset="0"/>
                <a:cs typeface="Roboto" panose="02000000000000000000" pitchFamily="2" charset="0"/>
              </a:rPr>
              <a:t>MLP from scratch:</a:t>
            </a:r>
          </a:p>
        </p:txBody>
      </p:sp>
      <p:sp>
        <p:nvSpPr>
          <p:cNvPr id="25" name="TextBox 24">
            <a:extLst>
              <a:ext uri="{FF2B5EF4-FFF2-40B4-BE49-F238E27FC236}">
                <a16:creationId xmlns:a16="http://schemas.microsoft.com/office/drawing/2014/main" id="{7C06859D-C1FC-D97B-8B86-23BBC2D847F0}"/>
              </a:ext>
            </a:extLst>
          </p:cNvPr>
          <p:cNvSpPr txBox="1"/>
          <p:nvPr/>
        </p:nvSpPr>
        <p:spPr>
          <a:xfrm>
            <a:off x="5798458" y="2983685"/>
            <a:ext cx="3604333" cy="769441"/>
          </a:xfrm>
          <a:prstGeom prst="rect">
            <a:avLst/>
          </a:prstGeom>
          <a:noFill/>
        </p:spPr>
        <p:txBody>
          <a:bodyPr wrap="square">
            <a:spAutoFit/>
          </a:bodyPr>
          <a:lstStyle/>
          <a:p>
            <a:r>
              <a:rPr lang="en-RO" sz="1100" dirty="0">
                <a:hlinkClick r:id="rId8"/>
              </a:rPr>
              <a:t>https://github.com/BredaUniversityADSAI/2023-24c-fai1-adsai-dariavladutu236578/blob/main/Week 3 -  Understanding Neural Networks/W3-MLP-From-Scratch-Student-Notebook.ipynb</a:t>
            </a:r>
            <a:endParaRPr lang="en-RO" sz="1100" dirty="0"/>
          </a:p>
        </p:txBody>
      </p:sp>
    </p:spTree>
    <p:extLst>
      <p:ext uri="{BB962C8B-B14F-4D97-AF65-F5344CB8AC3E}">
        <p14:creationId xmlns:p14="http://schemas.microsoft.com/office/powerpoint/2010/main" val="348933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Log</a:t>
            </a:r>
            <a:endParaRPr dirty="0"/>
          </a:p>
        </p:txBody>
      </p:sp>
      <p:sp>
        <p:nvSpPr>
          <p:cNvPr id="224" name="Google Shape;224;p26"/>
          <p:cNvSpPr txBox="1">
            <a:spLocks noGrp="1"/>
          </p:cNvSpPr>
          <p:nvPr>
            <p:ph type="subTitle" idx="4"/>
          </p:nvPr>
        </p:nvSpPr>
        <p:spPr>
          <a:xfrm>
            <a:off x="2304893" y="779631"/>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2122018"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Submit all </a:t>
            </a:r>
            <a:r>
              <a:rPr lang="en" dirty="0" err="1"/>
              <a:t>DataLab</a:t>
            </a:r>
            <a:r>
              <a:rPr lang="en" dirty="0"/>
              <a:t> Preparations on time</a:t>
            </a:r>
          </a:p>
          <a:p>
            <a:pPr marL="640080" lvl="1" indent="-154940">
              <a:spcBef>
                <a:spcPts val="0"/>
              </a:spcBef>
              <a:buChar char="●"/>
            </a:pPr>
            <a:r>
              <a:rPr lang="en" dirty="0"/>
              <a:t>Read and understand chapters 7 and 8 from DLP book</a:t>
            </a:r>
          </a:p>
          <a:p>
            <a:pPr marL="640080" lvl="1" indent="-154940">
              <a:spcBef>
                <a:spcPts val="0"/>
              </a:spcBef>
              <a:buChar char="●"/>
            </a:pPr>
            <a:r>
              <a:rPr lang="en" dirty="0"/>
              <a:t>Work on </a:t>
            </a:r>
            <a:r>
              <a:rPr lang="en" dirty="0" err="1"/>
              <a:t>DataLab</a:t>
            </a:r>
            <a:r>
              <a:rPr lang="en" dirty="0"/>
              <a:t> Tasks in the Creative Brief</a:t>
            </a:r>
          </a:p>
          <a:p>
            <a:pPr marL="640080" lvl="1" indent="-154940">
              <a:spcBef>
                <a:spcPts val="0"/>
              </a:spcBef>
              <a:buChar char="●"/>
            </a:pPr>
            <a:r>
              <a:rPr lang="en" dirty="0"/>
              <a:t>Work on presentation </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have submitted all the DL preps on time and put effort into answering in a good manner</a:t>
            </a:r>
          </a:p>
          <a:p>
            <a:pPr marL="640080" lvl="1" indent="-154940">
              <a:spcBef>
                <a:spcPts val="0"/>
              </a:spcBef>
              <a:buChar char="●"/>
            </a:pPr>
            <a:r>
              <a:rPr lang="en-GB" dirty="0"/>
              <a:t>I</a:t>
            </a:r>
            <a:r>
              <a:rPr lang="en" dirty="0"/>
              <a:t> read and understood all </a:t>
            </a:r>
            <a:r>
              <a:rPr lang="en-GB" dirty="0"/>
              <a:t>the </a:t>
            </a:r>
            <a:r>
              <a:rPr lang="en" dirty="0"/>
              <a:t>required chapters</a:t>
            </a:r>
          </a:p>
          <a:p>
            <a:pPr marL="640080" lvl="1" indent="-154940">
              <a:spcBef>
                <a:spcPts val="0"/>
              </a:spcBef>
              <a:buChar char="●"/>
            </a:pPr>
            <a:r>
              <a:rPr lang="en" dirty="0"/>
              <a:t>I worked on </a:t>
            </a:r>
            <a:r>
              <a:rPr lang="en" dirty="0" err="1"/>
              <a:t>DataLab</a:t>
            </a:r>
            <a:r>
              <a:rPr lang="en" dirty="0"/>
              <a:t> Tasks in the Creative Brief</a:t>
            </a:r>
            <a:endParaRPr dirty="0"/>
          </a:p>
        </p:txBody>
      </p:sp>
      <p:sp>
        <p:nvSpPr>
          <p:cNvPr id="227" name="Google Shape;227;p26"/>
          <p:cNvSpPr txBox="1">
            <a:spLocks noGrp="1"/>
          </p:cNvSpPr>
          <p:nvPr>
            <p:ph type="body" idx="3"/>
          </p:nvPr>
        </p:nvSpPr>
        <p:spPr>
          <a:xfrm>
            <a:off x="2186875" y="1162446"/>
            <a:ext cx="6957125"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was really tiring due to the workload amount, but I managed to stay on track with most of my goals.</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really enjoyed the material for this study week. It was interesting and it kept me motivated.</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didn’t manage to work on as many </a:t>
            </a:r>
            <a:r>
              <a:rPr lang="en" dirty="0" err="1"/>
              <a:t>DataLab</a:t>
            </a:r>
            <a:r>
              <a:rPr lang="en" dirty="0"/>
              <a:t> Tasks from the Creative Brief as I would have like</a:t>
            </a:r>
            <a:r>
              <a:rPr lang="en-GB" dirty="0"/>
              <a:t>d</a:t>
            </a:r>
            <a:r>
              <a:rPr lang="en" dirty="0"/>
              <a:t>. I only managed to catch up with task 2.5.</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Font typeface="Roboto"/>
              <a:buChar char="●"/>
            </a:pPr>
            <a:r>
              <a:rPr lang="en-GB" sz="1000" u="none" strike="noStrike" dirty="0">
                <a:effectLst/>
              </a:rPr>
              <a:t>Understood the term 'convolutional', what kernels are, how they work, and how to apply filters (sharpening and Gaussian) to images.</a:t>
            </a:r>
            <a:endParaRPr lang="en-GB" sz="1000" b="0" i="0" u="none" strike="noStrike" dirty="0">
              <a:solidFill>
                <a:srgbClr val="000000"/>
              </a:solidFill>
              <a:effectLst/>
              <a:latin typeface="Calibri" panose="020F0502020204030204" pitchFamily="34" charset="0"/>
            </a:endParaRPr>
          </a:p>
          <a:p>
            <a:pPr marL="640080" lvl="1" indent="-154940">
              <a:spcBef>
                <a:spcPts val="0"/>
              </a:spcBef>
              <a:buFont typeface="Roboto"/>
              <a:buChar char="●"/>
            </a:pPr>
            <a:r>
              <a:rPr lang="en-GB" sz="1000" u="none" strike="noStrike" dirty="0">
                <a:effectLst/>
              </a:rPr>
              <a:t>Exercised applying the knowledge learned about convolutions (created kernels, applied convolutional operation horizontally and vertically, applied sharpening and Gaussian filters).</a:t>
            </a:r>
            <a:endParaRPr lang="en-GB" sz="1000" b="0" i="0" u="none" strike="noStrike" dirty="0">
              <a:solidFill>
                <a:srgbClr val="000000"/>
              </a:solidFill>
              <a:effectLst/>
              <a:latin typeface="Calibri" panose="020F0502020204030204" pitchFamily="34" charset="0"/>
            </a:endParaRPr>
          </a:p>
          <a:p>
            <a:pPr marL="640080" lvl="1" indent="-154940">
              <a:spcBef>
                <a:spcPts val="0"/>
              </a:spcBef>
              <a:buFont typeface="Roboto"/>
              <a:buChar char="●"/>
            </a:pPr>
            <a:r>
              <a:rPr lang="en-GB" sz="1000" u="none" strike="noStrike" dirty="0">
                <a:effectLst/>
              </a:rPr>
              <a:t>Learned </a:t>
            </a:r>
            <a:r>
              <a:rPr lang="en-GB" sz="1000" u="none" strike="noStrike" dirty="0" err="1">
                <a:effectLst/>
              </a:rPr>
              <a:t>abput</a:t>
            </a:r>
            <a:r>
              <a:rPr lang="en-GB" sz="1000" u="none" strike="noStrike" dirty="0">
                <a:effectLst/>
              </a:rPr>
              <a:t> the Sequential model, the Functional API and Model subclassing; Learned about training and evaluation loops, </a:t>
            </a:r>
            <a:r>
              <a:rPr lang="en-GB" sz="1000" u="none" strike="noStrike" dirty="0" err="1">
                <a:effectLst/>
              </a:rPr>
              <a:t>callbacks</a:t>
            </a:r>
            <a:r>
              <a:rPr lang="en-GB" sz="1000" u="none" strike="noStrike" dirty="0">
                <a:effectLst/>
              </a:rPr>
              <a:t> to customise training, and writing training and evaluation loops from scratch.</a:t>
            </a:r>
            <a:endParaRPr lang="en-GB" sz="1000" b="0" i="0" u="none" strike="noStrike" dirty="0">
              <a:solidFill>
                <a:srgbClr val="000000"/>
              </a:solidFill>
              <a:effectLst/>
              <a:latin typeface="Calibri" panose="020F0502020204030204" pitchFamily="34" charset="0"/>
            </a:endParaRPr>
          </a:p>
          <a:p>
            <a:pPr marL="640080" lvl="1" indent="-154940">
              <a:spcBef>
                <a:spcPts val="0"/>
              </a:spcBef>
              <a:buFont typeface="Roboto"/>
              <a:buChar char="●"/>
            </a:pPr>
            <a:r>
              <a:rPr lang="en-GB" sz="1000" u="none" strike="noStrike" dirty="0">
                <a:effectLst/>
              </a:rPr>
              <a:t>Further comprehension of the concepts of convolution, padding and max-pooling, and how CNNs work, are built, and what they are useful for.</a:t>
            </a:r>
          </a:p>
          <a:p>
            <a:pPr marL="640080" lvl="1" indent="-154940">
              <a:spcBef>
                <a:spcPts val="0"/>
              </a:spcBef>
              <a:buFont typeface="Roboto"/>
              <a:buChar char="●"/>
            </a:pPr>
            <a:r>
              <a:rPr lang="en-GB" sz="1000" u="none" strike="noStrike" dirty="0">
                <a:effectLst/>
              </a:rPr>
              <a:t>Learned how to generate modified versions of existing data, such as flipping the image horizontally or vertically, rotating the image by a certain degree, cropping the image to a different aspect ratio, adding noise or blur to the image; Exercised the knowledge on a photo from my own dataset</a:t>
            </a:r>
          </a:p>
          <a:p>
            <a:pPr marL="640080" lvl="1" indent="-154940">
              <a:spcBef>
                <a:spcPts val="0"/>
              </a:spcBef>
              <a:buFont typeface="Roboto"/>
              <a:buChar char="●"/>
            </a:pPr>
            <a:r>
              <a:rPr lang="en-GB" sz="1000" u="none" strike="noStrike" dirty="0">
                <a:effectLst/>
              </a:rPr>
              <a:t>Learned about leveraging a pretrained model using feature extracting and fine-tuning</a:t>
            </a:r>
            <a:endParaRPr lang="en-GB" sz="1000" b="0" i="0" u="none" strike="noStrike" dirty="0">
              <a:solidFill>
                <a:srgbClr val="000000"/>
              </a:solidFill>
              <a:effectLst/>
              <a:latin typeface="Calibri" panose="020F0502020204030204" pitchFamily="34" charset="0"/>
            </a:endParaRPr>
          </a:p>
          <a:p>
            <a:pPr marL="640080" lvl="1" indent="-154940">
              <a:spcBef>
                <a:spcPts val="0"/>
              </a:spcBef>
              <a:buChar char="●"/>
            </a:pP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I need to set more time aside to catch up with the creative brief.</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97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4</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4</a:t>
            </a:r>
            <a:endParaRPr dirty="0"/>
          </a:p>
        </p:txBody>
      </p:sp>
    </p:spTree>
    <p:extLst>
      <p:ext uri="{BB962C8B-B14F-4D97-AF65-F5344CB8AC3E}">
        <p14:creationId xmlns:p14="http://schemas.microsoft.com/office/powerpoint/2010/main" val="336695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US" dirty="0"/>
              <a:t>4</a:t>
            </a:r>
            <a:r>
              <a:rPr lang="en" dirty="0"/>
              <a:t> - Evidence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white certificate with purple text and black text&#10;&#10;Description automatically generated">
            <a:extLst>
              <a:ext uri="{FF2B5EF4-FFF2-40B4-BE49-F238E27FC236}">
                <a16:creationId xmlns:a16="http://schemas.microsoft.com/office/drawing/2014/main" id="{510E85EA-C891-FA13-524A-BBC689BF9399}"/>
              </a:ext>
            </a:extLst>
          </p:cNvPr>
          <p:cNvPicPr>
            <a:picLocks noChangeAspect="1"/>
          </p:cNvPicPr>
          <p:nvPr/>
        </p:nvPicPr>
        <p:blipFill>
          <a:blip r:embed="rId3"/>
          <a:stretch>
            <a:fillRect/>
          </a:stretch>
        </p:blipFill>
        <p:spPr>
          <a:xfrm>
            <a:off x="486960" y="631283"/>
            <a:ext cx="3264215" cy="1882823"/>
          </a:xfrm>
          <a:prstGeom prst="rect">
            <a:avLst/>
          </a:prstGeom>
        </p:spPr>
      </p:pic>
      <p:sp>
        <p:nvSpPr>
          <p:cNvPr id="5" name="TextBox 4">
            <a:extLst>
              <a:ext uri="{FF2B5EF4-FFF2-40B4-BE49-F238E27FC236}">
                <a16:creationId xmlns:a16="http://schemas.microsoft.com/office/drawing/2014/main" id="{193C2060-F8E1-0845-F095-BC4826F23DF1}"/>
              </a:ext>
            </a:extLst>
          </p:cNvPr>
          <p:cNvSpPr txBox="1"/>
          <p:nvPr/>
        </p:nvSpPr>
        <p:spPr>
          <a:xfrm>
            <a:off x="3932616" y="642957"/>
            <a:ext cx="4696690" cy="261610"/>
          </a:xfrm>
          <a:prstGeom prst="rect">
            <a:avLst/>
          </a:prstGeom>
          <a:noFill/>
        </p:spPr>
        <p:txBody>
          <a:bodyPr wrap="square">
            <a:spAutoFit/>
          </a:bodyPr>
          <a:lstStyle/>
          <a:p>
            <a:r>
              <a:rPr lang="en-RO" sz="1100" dirty="0">
                <a:solidFill>
                  <a:schemeClr val="bg1"/>
                </a:solidFill>
                <a:latin typeface="Roboto" panose="02000000000000000000" pitchFamily="2" charset="0"/>
                <a:ea typeface="Roboto" panose="02000000000000000000" pitchFamily="2" charset="0"/>
                <a:cs typeface="Roboto" panose="02000000000000000000" pitchFamily="2" charset="0"/>
              </a:rPr>
              <a:t>Image Modeling with Keras course:</a:t>
            </a:r>
          </a:p>
        </p:txBody>
      </p:sp>
      <p:pic>
        <p:nvPicPr>
          <p:cNvPr id="7" name="Picture 6" descr="A screenshot of a computer&#10;&#10;Description automatically generated">
            <a:extLst>
              <a:ext uri="{FF2B5EF4-FFF2-40B4-BE49-F238E27FC236}">
                <a16:creationId xmlns:a16="http://schemas.microsoft.com/office/drawing/2014/main" id="{53D80B46-9BAB-FC69-1594-801932AD992B}"/>
              </a:ext>
            </a:extLst>
          </p:cNvPr>
          <p:cNvPicPr>
            <a:picLocks noChangeAspect="1"/>
          </p:cNvPicPr>
          <p:nvPr/>
        </p:nvPicPr>
        <p:blipFill>
          <a:blip r:embed="rId4"/>
          <a:stretch>
            <a:fillRect/>
          </a:stretch>
        </p:blipFill>
        <p:spPr>
          <a:xfrm>
            <a:off x="5175326" y="1572695"/>
            <a:ext cx="3797994" cy="1998109"/>
          </a:xfrm>
          <a:prstGeom prst="rect">
            <a:avLst/>
          </a:prstGeom>
        </p:spPr>
      </p:pic>
      <p:sp>
        <p:nvSpPr>
          <p:cNvPr id="8" name="TextBox 7">
            <a:extLst>
              <a:ext uri="{FF2B5EF4-FFF2-40B4-BE49-F238E27FC236}">
                <a16:creationId xmlns:a16="http://schemas.microsoft.com/office/drawing/2014/main" id="{1BE7B320-58F4-1A5F-4BDD-6180D399D238}"/>
              </a:ext>
            </a:extLst>
          </p:cNvPr>
          <p:cNvSpPr txBox="1"/>
          <p:nvPr/>
        </p:nvSpPr>
        <p:spPr>
          <a:xfrm>
            <a:off x="288000" y="2665699"/>
            <a:ext cx="1662635" cy="276999"/>
          </a:xfrm>
          <a:prstGeom prst="rect">
            <a:avLst/>
          </a:prstGeom>
          <a:noFill/>
        </p:spPr>
        <p:txBody>
          <a:bodyPr wrap="none" rtlCol="0">
            <a:spAutoFit/>
          </a:bodyPr>
          <a:lstStyle/>
          <a:p>
            <a:r>
              <a:rPr lang="en-RO" sz="1200">
                <a:solidFill>
                  <a:schemeClr val="bg1"/>
                </a:solidFill>
                <a:latin typeface="Roboto" panose="02000000000000000000" pitchFamily="2" charset="0"/>
                <a:ea typeface="Roboto" panose="02000000000000000000" pitchFamily="2" charset="0"/>
                <a:cs typeface="Roboto" panose="02000000000000000000" pitchFamily="2" charset="0"/>
              </a:rPr>
              <a:t>Introduction to CNNs:</a:t>
            </a:r>
            <a:endParaRPr lang="en-RO"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10" name="Picture 9" descr="A screenshot of a computer&#10;&#10;Description automatically generated">
            <a:extLst>
              <a:ext uri="{FF2B5EF4-FFF2-40B4-BE49-F238E27FC236}">
                <a16:creationId xmlns:a16="http://schemas.microsoft.com/office/drawing/2014/main" id="{18DCB4B4-6A21-0BB9-2952-794750435C92}"/>
              </a:ext>
            </a:extLst>
          </p:cNvPr>
          <p:cNvPicPr>
            <a:picLocks noChangeAspect="1"/>
          </p:cNvPicPr>
          <p:nvPr/>
        </p:nvPicPr>
        <p:blipFill>
          <a:blip r:embed="rId5"/>
          <a:stretch>
            <a:fillRect/>
          </a:stretch>
        </p:blipFill>
        <p:spPr>
          <a:xfrm>
            <a:off x="402806" y="3063246"/>
            <a:ext cx="3793626" cy="1998109"/>
          </a:xfrm>
          <a:prstGeom prst="rect">
            <a:avLst/>
          </a:prstGeom>
        </p:spPr>
      </p:pic>
      <p:sp>
        <p:nvSpPr>
          <p:cNvPr id="11" name="TextBox 10">
            <a:extLst>
              <a:ext uri="{FF2B5EF4-FFF2-40B4-BE49-F238E27FC236}">
                <a16:creationId xmlns:a16="http://schemas.microsoft.com/office/drawing/2014/main" id="{D62FC605-CF65-E950-006F-729AB7CED7C2}"/>
              </a:ext>
            </a:extLst>
          </p:cNvPr>
          <p:cNvSpPr txBox="1"/>
          <p:nvPr/>
        </p:nvSpPr>
        <p:spPr>
          <a:xfrm>
            <a:off x="4196432" y="4197429"/>
            <a:ext cx="1544012" cy="276999"/>
          </a:xfrm>
          <a:prstGeom prst="rect">
            <a:avLst/>
          </a:prstGeom>
          <a:noFill/>
        </p:spPr>
        <p:txBody>
          <a:bodyPr wrap="none" rtlCol="0">
            <a:spAutoFit/>
          </a:bodyPr>
          <a:lstStyle/>
          <a:p>
            <a:r>
              <a:rPr lang="en-RO" sz="1200" dirty="0">
                <a:solidFill>
                  <a:schemeClr val="bg1"/>
                </a:solidFill>
                <a:latin typeface="Roboto" panose="02000000000000000000" pitchFamily="2" charset="0"/>
                <a:ea typeface="Roboto" panose="02000000000000000000" pitchFamily="2" charset="0"/>
                <a:cs typeface="Roboto" panose="02000000000000000000" pitchFamily="2" charset="0"/>
              </a:rPr>
              <a:t>Data Augmentation:</a:t>
            </a:r>
          </a:p>
        </p:txBody>
      </p:sp>
      <p:sp>
        <p:nvSpPr>
          <p:cNvPr id="13" name="TextBox 12">
            <a:extLst>
              <a:ext uri="{FF2B5EF4-FFF2-40B4-BE49-F238E27FC236}">
                <a16:creationId xmlns:a16="http://schemas.microsoft.com/office/drawing/2014/main" id="{B2EF0C2F-CD5B-2A6A-2408-53E7D4BD6ADC}"/>
              </a:ext>
            </a:extLst>
          </p:cNvPr>
          <p:cNvSpPr txBox="1"/>
          <p:nvPr/>
        </p:nvSpPr>
        <p:spPr>
          <a:xfrm>
            <a:off x="4196432" y="4365968"/>
            <a:ext cx="4696690" cy="577081"/>
          </a:xfrm>
          <a:prstGeom prst="rect">
            <a:avLst/>
          </a:prstGeom>
          <a:noFill/>
        </p:spPr>
        <p:txBody>
          <a:bodyPr wrap="square">
            <a:spAutoFit/>
          </a:bodyPr>
          <a:lstStyle/>
          <a:p>
            <a:r>
              <a:rPr lang="en-RO" sz="1050" dirty="0">
                <a:hlinkClick r:id="rId6"/>
              </a:rPr>
              <a:t>https://github.com/BredaUniversityADSAI/2023-24c-fai1-adsai-dariavladutu236578/blob/main/Week 4 - Convolutional Neural Networks/Data Augmentation.ipynb</a:t>
            </a:r>
            <a:endParaRPr lang="en-RO" sz="1050" dirty="0"/>
          </a:p>
        </p:txBody>
      </p:sp>
      <p:sp>
        <p:nvSpPr>
          <p:cNvPr id="15" name="TextBox 14">
            <a:extLst>
              <a:ext uri="{FF2B5EF4-FFF2-40B4-BE49-F238E27FC236}">
                <a16:creationId xmlns:a16="http://schemas.microsoft.com/office/drawing/2014/main" id="{3829B767-1992-419F-C7D6-E0E185CFF732}"/>
              </a:ext>
            </a:extLst>
          </p:cNvPr>
          <p:cNvSpPr txBox="1"/>
          <p:nvPr/>
        </p:nvSpPr>
        <p:spPr>
          <a:xfrm>
            <a:off x="1875609" y="2555415"/>
            <a:ext cx="4369850" cy="507831"/>
          </a:xfrm>
          <a:prstGeom prst="rect">
            <a:avLst/>
          </a:prstGeom>
          <a:noFill/>
        </p:spPr>
        <p:txBody>
          <a:bodyPr wrap="square">
            <a:spAutoFit/>
          </a:bodyPr>
          <a:lstStyle/>
          <a:p>
            <a:r>
              <a:rPr lang="en-RO" sz="900" dirty="0">
                <a:hlinkClick r:id="rId7"/>
              </a:rPr>
              <a:t>https://github.com/BredaUniversityADSAI/2023-24c-fai1-adsai-dariavladutu236578/blob/main/Week 4 - Convolutional Neural Networks/Introduction to CNNs.ipynb</a:t>
            </a:r>
            <a:endParaRPr lang="en-RO" sz="900" dirty="0"/>
          </a:p>
        </p:txBody>
      </p:sp>
      <p:sp>
        <p:nvSpPr>
          <p:cNvPr id="17" name="TextBox 16">
            <a:extLst>
              <a:ext uri="{FF2B5EF4-FFF2-40B4-BE49-F238E27FC236}">
                <a16:creationId xmlns:a16="http://schemas.microsoft.com/office/drawing/2014/main" id="{2C3958B1-6CD7-BC09-6B8A-F396F6AC742B}"/>
              </a:ext>
            </a:extLst>
          </p:cNvPr>
          <p:cNvSpPr txBox="1"/>
          <p:nvPr/>
        </p:nvSpPr>
        <p:spPr>
          <a:xfrm>
            <a:off x="3932616" y="815533"/>
            <a:ext cx="4696690" cy="577081"/>
          </a:xfrm>
          <a:prstGeom prst="rect">
            <a:avLst/>
          </a:prstGeom>
          <a:noFill/>
        </p:spPr>
        <p:txBody>
          <a:bodyPr wrap="square">
            <a:spAutoFit/>
          </a:bodyPr>
          <a:lstStyle/>
          <a:p>
            <a:r>
              <a:rPr lang="en-RO" sz="1050" dirty="0">
                <a:hlinkClick r:id="rId8"/>
              </a:rPr>
              <a:t>https://github.com/BredaUniversityADSAI/2023-24c-fai1-adsai-dariavladutu236578/blob/main/Week 4 - Convolutional Neural Networks/Image Modeling with Keras.pdf</a:t>
            </a:r>
            <a:endParaRPr lang="en-RO" sz="1050" dirty="0"/>
          </a:p>
        </p:txBody>
      </p:sp>
    </p:spTree>
    <p:extLst>
      <p:ext uri="{BB962C8B-B14F-4D97-AF65-F5344CB8AC3E}">
        <p14:creationId xmlns:p14="http://schemas.microsoft.com/office/powerpoint/2010/main" val="4063730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a:t>
            </a:r>
            <a:endParaRPr dirty="0"/>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Learn about and understand how the Machine Learning Project Lifecycle works</a:t>
            </a:r>
          </a:p>
          <a:p>
            <a:pPr marL="640080" lvl="1" indent="-154940">
              <a:spcBef>
                <a:spcPts val="0"/>
              </a:spcBef>
              <a:buChar char="●"/>
            </a:pPr>
            <a:r>
              <a:rPr lang="en" dirty="0"/>
              <a:t>Complete the YouTube course related to the MLPL</a:t>
            </a:r>
          </a:p>
          <a:p>
            <a:pPr marL="640080" lvl="1" indent="-154940">
              <a:spcBef>
                <a:spcPts val="0"/>
              </a:spcBef>
              <a:buChar char="●"/>
            </a:pPr>
            <a:r>
              <a:rPr lang="en" dirty="0"/>
              <a:t>Complete the quiz</a:t>
            </a:r>
            <a:r>
              <a:rPr lang="en-GB" dirty="0"/>
              <a:t>z</a:t>
            </a:r>
            <a:r>
              <a:rPr lang="en" dirty="0"/>
              <a:t>es</a:t>
            </a:r>
          </a:p>
          <a:p>
            <a:pPr marL="640080" lvl="1" indent="-154940">
              <a:spcBef>
                <a:spcPts val="0"/>
              </a:spcBef>
              <a:buChar char="●"/>
            </a:pPr>
            <a:r>
              <a:rPr lang="en" dirty="0"/>
              <a:t>Extensively work on the Creative Brief (Tasks 3.1 - 3.4)</a:t>
            </a:r>
          </a:p>
          <a:p>
            <a:pPr marL="640080" lvl="1" indent="-154940">
              <a:spcBef>
                <a:spcPts val="0"/>
              </a:spcBef>
              <a:buChar char="●"/>
            </a:pPr>
            <a:r>
              <a:rPr lang="en" dirty="0"/>
              <a:t>Work on the Final Presentation</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have worked on the Creative Brief (Tasks 3.1 – 3.3)</a:t>
            </a:r>
          </a:p>
          <a:p>
            <a:pPr marL="640080" lvl="1" indent="-154940">
              <a:spcBef>
                <a:spcPts val="0"/>
              </a:spcBef>
              <a:buChar char="●"/>
            </a:pPr>
            <a:r>
              <a:rPr lang="en" dirty="0"/>
              <a:t>I understood the MLPL after co</a:t>
            </a:r>
            <a:r>
              <a:rPr lang="en-GB" dirty="0"/>
              <a:t>m</a:t>
            </a:r>
            <a:r>
              <a:rPr lang="en" dirty="0" err="1"/>
              <a:t>pleting</a:t>
            </a:r>
            <a:r>
              <a:rPr lang="en" dirty="0"/>
              <a:t> the video course related to it</a:t>
            </a:r>
          </a:p>
          <a:p>
            <a:pPr marL="640080" lvl="1" indent="-154940">
              <a:spcBef>
                <a:spcPts val="0"/>
              </a:spcBef>
              <a:buChar char="●"/>
            </a:pPr>
            <a:r>
              <a:rPr lang="en" dirty="0"/>
              <a:t>I completed all of the quizzes</a:t>
            </a:r>
          </a:p>
          <a:p>
            <a:pPr marL="640080" lvl="1" indent="-154940">
              <a:spcBef>
                <a:spcPts val="0"/>
              </a:spcBef>
              <a:buChar char="●"/>
            </a:pPr>
            <a:r>
              <a:rPr lang="en" dirty="0"/>
              <a:t>I worked on the presentation and completed the first two slides.</a:t>
            </a:r>
          </a:p>
          <a:p>
            <a:pPr marL="199390" indent="-171450"/>
            <a:r>
              <a:rPr lang="en-GB" dirty="0"/>
              <a:t>What could be added as an Action point looking forward to next week?</a:t>
            </a:r>
          </a:p>
          <a:p>
            <a:pPr marL="656590" lvl="1" indent="-171450">
              <a:buFont typeface="Arial" panose="020B0604020202020204" pitchFamily="34" charset="0"/>
              <a:buChar char="•"/>
            </a:pPr>
            <a:r>
              <a:rPr lang="en-GB" dirty="0"/>
              <a:t>I want to work on my presentation more</a:t>
            </a:r>
          </a:p>
          <a:p>
            <a:pPr marL="27940" indent="0">
              <a:buNone/>
            </a:pPr>
            <a:endParaRPr lang="en" dirty="0"/>
          </a:p>
          <a:p>
            <a:pPr marL="640080" lvl="1" indent="-154940">
              <a:spcBef>
                <a:spcPts val="0"/>
              </a:spcBef>
              <a:buChar char="●"/>
            </a:pPr>
            <a:endParaRPr lang="en" dirty="0"/>
          </a:p>
        </p:txBody>
      </p:sp>
      <p:sp>
        <p:nvSpPr>
          <p:cNvPr id="227" name="Google Shape;227;p26"/>
          <p:cNvSpPr txBox="1">
            <a:spLocks noGrp="1"/>
          </p:cNvSpPr>
          <p:nvPr>
            <p:ph type="body" idx="3"/>
          </p:nvPr>
        </p:nvSpPr>
        <p:spPr>
          <a:xfrm>
            <a:off x="4660033" y="955902"/>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sz="900" dirty="0"/>
              <a:t>How did the week go? </a:t>
            </a:r>
          </a:p>
          <a:p>
            <a:pPr marL="640080" lvl="1" indent="-154940">
              <a:spcBef>
                <a:spcPts val="0"/>
              </a:spcBef>
              <a:buChar char="●"/>
            </a:pPr>
            <a:r>
              <a:rPr lang="en" sz="900" dirty="0"/>
              <a:t>The week went by without any major remarks. I liked the material we studied for this week.</a:t>
            </a:r>
            <a:endParaRPr sz="900" dirty="0"/>
          </a:p>
          <a:p>
            <a:pPr marL="182880" lvl="0" indent="-154940" algn="l" rtl="0">
              <a:spcBef>
                <a:spcPts val="0"/>
              </a:spcBef>
              <a:spcAft>
                <a:spcPts val="0"/>
              </a:spcAft>
              <a:buSzPts val="1000"/>
              <a:buChar char="●"/>
            </a:pPr>
            <a:r>
              <a:rPr lang="en" sz="900" dirty="0"/>
              <a:t>What went well? </a:t>
            </a:r>
          </a:p>
          <a:p>
            <a:pPr marL="640080" lvl="1" indent="-154940">
              <a:spcBef>
                <a:spcPts val="0"/>
              </a:spcBef>
              <a:buChar char="●"/>
            </a:pPr>
            <a:r>
              <a:rPr lang="en" sz="900" dirty="0"/>
              <a:t>I understood the material quite well and I envisioned how we would use it in a presumed future ML engineer career.</a:t>
            </a:r>
            <a:endParaRPr sz="900" dirty="0"/>
          </a:p>
          <a:p>
            <a:pPr marL="182880" lvl="0" indent="-154940" algn="l" rtl="0">
              <a:spcBef>
                <a:spcPts val="0"/>
              </a:spcBef>
              <a:spcAft>
                <a:spcPts val="0"/>
              </a:spcAft>
              <a:buSzPts val="1000"/>
              <a:buChar char="●"/>
            </a:pPr>
            <a:r>
              <a:rPr lang="en" sz="900" dirty="0"/>
              <a:t>What didn’t go so well? </a:t>
            </a:r>
          </a:p>
          <a:p>
            <a:pPr marL="640080" lvl="1" indent="-154940">
              <a:spcBef>
                <a:spcPts val="0"/>
              </a:spcBef>
              <a:buChar char="●"/>
            </a:pPr>
            <a:r>
              <a:rPr lang="en" sz="900" dirty="0"/>
              <a:t>I was overwhelmed due to personal issues.</a:t>
            </a:r>
            <a:endParaRPr sz="900" dirty="0"/>
          </a:p>
          <a:p>
            <a:pPr marL="182880" lvl="0" indent="-154940" algn="l" rtl="0">
              <a:spcBef>
                <a:spcPts val="0"/>
              </a:spcBef>
              <a:spcAft>
                <a:spcPts val="0"/>
              </a:spcAft>
              <a:buSzPts val="1000"/>
              <a:buChar char="●"/>
            </a:pPr>
            <a:r>
              <a:rPr lang="en" sz="900" dirty="0"/>
              <a:t>What did you learn? </a:t>
            </a:r>
          </a:p>
          <a:p>
            <a:pPr marL="640080" lvl="1" indent="-154940">
              <a:spcBef>
                <a:spcPts val="0"/>
              </a:spcBef>
              <a:buChar char="●"/>
            </a:pPr>
            <a:r>
              <a:rPr lang="en-GB" sz="900" dirty="0"/>
              <a:t>Reviewed the stages of the machine learning project lifecycle.</a:t>
            </a:r>
          </a:p>
          <a:p>
            <a:pPr marL="640080" lvl="1" indent="-154940">
              <a:spcBef>
                <a:spcPts val="0"/>
              </a:spcBef>
              <a:buChar char="●"/>
            </a:pPr>
            <a:r>
              <a:rPr lang="en-GB" sz="900" dirty="0"/>
              <a:t>Further comprehension of the ml project lifecycle stages (Scoping, Data, </a:t>
            </a:r>
            <a:r>
              <a:rPr lang="en-GB" sz="900" dirty="0" err="1"/>
              <a:t>Modeling</a:t>
            </a:r>
            <a:r>
              <a:rPr lang="en-GB" sz="900" dirty="0"/>
              <a:t> and Deployment).</a:t>
            </a:r>
          </a:p>
          <a:p>
            <a:pPr marL="640080" lvl="1" indent="-154940">
              <a:spcBef>
                <a:spcPts val="0"/>
              </a:spcBef>
              <a:buChar char="●"/>
            </a:pPr>
            <a:r>
              <a:rPr lang="en-GB" sz="900" dirty="0"/>
              <a:t>Learned more about the </a:t>
            </a:r>
            <a:r>
              <a:rPr lang="en-GB" sz="900" dirty="0" err="1"/>
              <a:t>modeling</a:t>
            </a:r>
            <a:r>
              <a:rPr lang="en-GB" sz="900" dirty="0"/>
              <a:t> and </a:t>
            </a:r>
            <a:r>
              <a:rPr lang="en-GB" sz="900" dirty="0" err="1"/>
              <a:t>deplpoyment</a:t>
            </a:r>
            <a:r>
              <a:rPr lang="en-GB" sz="900" dirty="0"/>
              <a:t> phases of the </a:t>
            </a:r>
            <a:r>
              <a:rPr lang="en-GB" sz="900" dirty="0" err="1"/>
              <a:t>cyclem</a:t>
            </a:r>
            <a:r>
              <a:rPr lang="en-GB" sz="900" dirty="0"/>
              <a:t> such as challenges, how to </a:t>
            </a:r>
            <a:r>
              <a:rPr lang="en-GB" sz="900" dirty="0" err="1"/>
              <a:t>establosh</a:t>
            </a:r>
            <a:r>
              <a:rPr lang="en-GB" sz="900" dirty="0"/>
              <a:t> a baseline, how to properly measure the performance of the model, and how to get started, and the difference between s data-centric approach and a model-centric approach to ML development.</a:t>
            </a:r>
          </a:p>
          <a:p>
            <a:pPr marL="640080" lvl="1" indent="-154940">
              <a:spcBef>
                <a:spcPts val="0"/>
              </a:spcBef>
              <a:buChar char="●"/>
            </a:pPr>
            <a:r>
              <a:rPr lang="en-GB" sz="900" dirty="0"/>
              <a:t>Created a form to calculate HLP using my own dataset.</a:t>
            </a:r>
          </a:p>
          <a:p>
            <a:pPr marL="640080" lvl="1" indent="-154940">
              <a:spcBef>
                <a:spcPts val="0"/>
              </a:spcBef>
              <a:buChar char="●"/>
            </a:pPr>
            <a:r>
              <a:rPr lang="en-GB" sz="900" dirty="0"/>
              <a:t>Learned more about the error analysis phase of the </a:t>
            </a:r>
            <a:r>
              <a:rPr lang="en-GB" sz="900" dirty="0" err="1"/>
              <a:t>modeling</a:t>
            </a:r>
            <a:r>
              <a:rPr lang="en-GB" sz="900" dirty="0"/>
              <a:t> phase of the MLPL, such as identifying where to </a:t>
            </a:r>
            <a:r>
              <a:rPr lang="en-GB" sz="900" dirty="0" err="1"/>
              <a:t>proritize</a:t>
            </a:r>
            <a:r>
              <a:rPr lang="en-GB" sz="900" dirty="0"/>
              <a:t> work on improving model performance, </a:t>
            </a:r>
            <a:r>
              <a:rPr lang="en-GB" sz="900" dirty="0" err="1"/>
              <a:t>analyzing</a:t>
            </a:r>
            <a:r>
              <a:rPr lang="en-GB" sz="900" dirty="0"/>
              <a:t> said performance and using data-centric </a:t>
            </a:r>
            <a:r>
              <a:rPr lang="en-GB" sz="900" dirty="0" err="1"/>
              <a:t>approaphes</a:t>
            </a:r>
            <a:r>
              <a:rPr lang="en-GB" sz="900" dirty="0"/>
              <a:t> to improve  performance, including performance auditing.</a:t>
            </a:r>
          </a:p>
          <a:p>
            <a:pPr marL="640080" lvl="1" indent="-154940">
              <a:spcBef>
                <a:spcPts val="0"/>
              </a:spcBef>
              <a:buChar char="●"/>
            </a:pPr>
            <a:r>
              <a:rPr lang="en-GB" sz="900" dirty="0"/>
              <a:t>Learned about the importance of proper </a:t>
            </a:r>
            <a:r>
              <a:rPr lang="en-GB" sz="900" dirty="0" err="1"/>
              <a:t>labeling</a:t>
            </a:r>
            <a:r>
              <a:rPr lang="en-GB" sz="900" dirty="0"/>
              <a:t> and using human-level performance as a baseline for a ML project performance assessment.</a:t>
            </a:r>
          </a:p>
          <a:p>
            <a:pPr marL="640080" lvl="1" indent="-154940">
              <a:spcBef>
                <a:spcPts val="0"/>
              </a:spcBef>
              <a:buChar char="●"/>
            </a:pPr>
            <a:r>
              <a:rPr lang="en-GB" sz="900" dirty="0"/>
              <a:t>Learned about the process of scoping in the context of machine learning, as well as about assessing feasibility and project value.</a:t>
            </a:r>
            <a:endParaRPr sz="900"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4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5</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dirty="0"/>
              <a:t>[Reviewer]</a:t>
            </a:r>
            <a:r>
              <a:rPr lang="en" dirty="0"/>
              <a:t> Feedback</a:t>
            </a:r>
            <a:endParaRPr dirty="0"/>
          </a:p>
          <a:p>
            <a:pPr marL="0" lvl="0" indent="0" algn="l" rtl="0">
              <a:spcBef>
                <a:spcPts val="800"/>
              </a:spcBef>
              <a:spcAft>
                <a:spcPts val="800"/>
              </a:spcAft>
              <a:buNone/>
            </a:pPr>
            <a:r>
              <a:rPr lang="en" dirty="0"/>
              <a:t>Response</a:t>
            </a:r>
            <a:endParaRPr dirty="0"/>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5</a:t>
            </a:r>
            <a:endParaRPr dirty="0"/>
          </a:p>
        </p:txBody>
      </p:sp>
    </p:spTree>
    <p:extLst>
      <p:ext uri="{BB962C8B-B14F-4D97-AF65-F5344CB8AC3E}">
        <p14:creationId xmlns:p14="http://schemas.microsoft.com/office/powerpoint/2010/main" val="160068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926080"/>
            <a:ext cx="2743200" cy="15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a:t>
            </a:r>
            <a:endParaRPr/>
          </a:p>
          <a:p>
            <a:pPr marL="0" lvl="0" indent="0" algn="ctr" rtl="0">
              <a:spcBef>
                <a:spcPts val="0"/>
              </a:spcBef>
              <a:spcAft>
                <a:spcPts val="0"/>
              </a:spcAft>
              <a:buNone/>
            </a:pPr>
            <a:r>
              <a:rPr lang="en"/>
              <a:t>This Template</a:t>
            </a:r>
            <a:endParaRPr/>
          </a:p>
        </p:txBody>
      </p:sp>
      <p:sp>
        <p:nvSpPr>
          <p:cNvPr id="102" name="Google Shape;102;p13"/>
          <p:cNvSpPr txBox="1">
            <a:spLocks noGrp="1"/>
          </p:cNvSpPr>
          <p:nvPr>
            <p:ph type="body" idx="2"/>
          </p:nvPr>
        </p:nvSpPr>
        <p:spPr>
          <a:xfrm>
            <a:off x="3383280" y="274320"/>
            <a:ext cx="5486400" cy="45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student at Breda University of Applied Sciences studying to become a professional, you are required to provide evidence that demonstrates your professional learning and growth during the block. This template is intended to provide you with a well-structured and organised format for doing this effectively. Keep in mind that certain competencies may require you to update your evidence every week, and others may have only be relevant during a particular week or two.</a:t>
            </a:r>
            <a:endParaRPr/>
          </a:p>
          <a:p>
            <a:pPr marL="0" lvl="0" indent="0" algn="l" rtl="0">
              <a:spcBef>
                <a:spcPts val="800"/>
              </a:spcBef>
              <a:spcAft>
                <a:spcPts val="0"/>
              </a:spcAft>
              <a:buNone/>
            </a:pPr>
            <a:endParaRPr/>
          </a:p>
          <a:p>
            <a:pPr marL="0" lvl="0" indent="0" algn="l" rtl="0">
              <a:spcBef>
                <a:spcPts val="800"/>
              </a:spcBef>
              <a:spcAft>
                <a:spcPts val="0"/>
              </a:spcAft>
              <a:buNone/>
            </a:pPr>
            <a:r>
              <a:rPr lang="en"/>
              <a:t>With the evidence you present here teachers should get a clear and comprehensive overview of your progress, how you’ve engaged with feedback, as well as your general attitude and performance as a student and as an aspiring professional developer.</a:t>
            </a:r>
            <a:endParaRPr/>
          </a:p>
          <a:p>
            <a:pPr marL="0" lvl="0" indent="0" algn="l" rtl="0">
              <a:spcBef>
                <a:spcPts val="800"/>
              </a:spcBef>
              <a:spcAft>
                <a:spcPts val="0"/>
              </a:spcAft>
              <a:buNone/>
            </a:pPr>
            <a:endParaRPr/>
          </a:p>
          <a:p>
            <a:pPr marL="0" lvl="0" indent="0" algn="l" rtl="0">
              <a:spcBef>
                <a:spcPts val="800"/>
              </a:spcBef>
              <a:spcAft>
                <a:spcPts val="0"/>
              </a:spcAft>
              <a:buNone/>
            </a:pPr>
            <a:r>
              <a:rPr lang="en"/>
              <a:t>Note that number and size of text boxes and how they are organized on each slide may be modified as needed. It is up to you to decide what layout is most effective for the content you are providing. You may also add slides if needed, but try to be as economical as possible, i.e. quality over quantity. Focus on the things that are the most significant and meaningful.</a:t>
            </a:r>
            <a:endParaRPr/>
          </a:p>
          <a:p>
            <a:pPr marL="0" lvl="0" indent="0" algn="l" rtl="0">
              <a:spcBef>
                <a:spcPts val="800"/>
              </a:spcBef>
              <a:spcAft>
                <a:spcPts val="0"/>
              </a:spcAft>
              <a:buNone/>
            </a:pPr>
            <a:endParaRPr/>
          </a:p>
          <a:p>
            <a:pPr marL="0" lvl="0" indent="0" algn="l" rtl="0">
              <a:spcBef>
                <a:spcPts val="800"/>
              </a:spcBef>
              <a:spcAft>
                <a:spcPts val="800"/>
              </a:spcAft>
              <a:buNone/>
            </a:pPr>
            <a:r>
              <a:rPr lang="en"/>
              <a:t>You are also free to stylise this template to improve the graphic design and visual appeal, but please remember its purpose: to provide evidence of your progress towards becoming a professional developer. Changes should only enhance and extend the information, and may never subtract. I.e. do not delete anything or change the order of things. If in doubt, seek approval from your teachers!</a:t>
            </a:r>
            <a:endParaRPr/>
          </a:p>
        </p:txBody>
      </p:sp>
      <p:pic>
        <p:nvPicPr>
          <p:cNvPr id="1026" name="Picture 2" descr="Artificial intelligence brain">
            <a:extLst>
              <a:ext uri="{FF2B5EF4-FFF2-40B4-BE49-F238E27FC236}">
                <a16:creationId xmlns:a16="http://schemas.microsoft.com/office/drawing/2014/main" id="{31E76062-B307-B28D-6D09-6AB7455F1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 y="453863"/>
            <a:ext cx="3102126" cy="161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7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US" dirty="0"/>
              <a:t>5 </a:t>
            </a:r>
            <a:r>
              <a:rPr lang="en" dirty="0"/>
              <a:t>- Evidence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5BDDE75E-4DB5-3648-1A47-2E7FC9FED883}"/>
              </a:ext>
            </a:extLst>
          </p:cNvPr>
          <p:cNvPicPr>
            <a:picLocks noChangeAspect="1"/>
          </p:cNvPicPr>
          <p:nvPr/>
        </p:nvPicPr>
        <p:blipFill>
          <a:blip r:embed="rId3"/>
          <a:stretch>
            <a:fillRect/>
          </a:stretch>
        </p:blipFill>
        <p:spPr>
          <a:xfrm>
            <a:off x="91500" y="621822"/>
            <a:ext cx="4480500" cy="238898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60F3AD30-3B5D-3DE0-0F9F-0679830ABEE8}"/>
              </a:ext>
            </a:extLst>
          </p:cNvPr>
          <p:cNvPicPr>
            <a:picLocks noChangeAspect="1"/>
          </p:cNvPicPr>
          <p:nvPr/>
        </p:nvPicPr>
        <p:blipFill>
          <a:blip r:embed="rId4"/>
          <a:stretch>
            <a:fillRect/>
          </a:stretch>
        </p:blipFill>
        <p:spPr>
          <a:xfrm>
            <a:off x="5118118" y="2843851"/>
            <a:ext cx="3900361" cy="219395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AB6F106-625F-591D-AE37-E8B7300D0D2D}"/>
              </a:ext>
            </a:extLst>
          </p:cNvPr>
          <p:cNvPicPr>
            <a:picLocks noChangeAspect="1"/>
          </p:cNvPicPr>
          <p:nvPr/>
        </p:nvPicPr>
        <p:blipFill>
          <a:blip r:embed="rId5"/>
          <a:stretch>
            <a:fillRect/>
          </a:stretch>
        </p:blipFill>
        <p:spPr>
          <a:xfrm>
            <a:off x="5163869" y="701367"/>
            <a:ext cx="3808861" cy="2142484"/>
          </a:xfrm>
          <a:prstGeom prst="rect">
            <a:avLst/>
          </a:prstGeom>
        </p:spPr>
      </p:pic>
      <p:sp>
        <p:nvSpPr>
          <p:cNvPr id="13" name="TextBox 12">
            <a:extLst>
              <a:ext uri="{FF2B5EF4-FFF2-40B4-BE49-F238E27FC236}">
                <a16:creationId xmlns:a16="http://schemas.microsoft.com/office/drawing/2014/main" id="{5C6C2EEC-A640-1C51-61B7-2C09CF386105}"/>
              </a:ext>
            </a:extLst>
          </p:cNvPr>
          <p:cNvSpPr txBox="1"/>
          <p:nvPr/>
        </p:nvSpPr>
        <p:spPr>
          <a:xfrm>
            <a:off x="91500" y="3492369"/>
            <a:ext cx="4697426" cy="307777"/>
          </a:xfrm>
          <a:prstGeom prst="rect">
            <a:avLst/>
          </a:prstGeom>
          <a:noFill/>
        </p:spPr>
        <p:txBody>
          <a:bodyPr wrap="square">
            <a:spAutoFit/>
          </a:bodyPr>
          <a:lstStyle/>
          <a:p>
            <a:r>
              <a:rPr lang="en-RO" dirty="0">
                <a:hlinkClick r:id="rId6"/>
              </a:rPr>
              <a:t>https://forms.office.com/e/Q4NNpKebS2</a:t>
            </a:r>
            <a:endParaRPr lang="en-RO" dirty="0"/>
          </a:p>
        </p:txBody>
      </p:sp>
      <p:sp>
        <p:nvSpPr>
          <p:cNvPr id="14" name="TextBox 13">
            <a:extLst>
              <a:ext uri="{FF2B5EF4-FFF2-40B4-BE49-F238E27FC236}">
                <a16:creationId xmlns:a16="http://schemas.microsoft.com/office/drawing/2014/main" id="{AE472FAA-475F-4275-42A5-B20CFAA3C7C4}"/>
              </a:ext>
            </a:extLst>
          </p:cNvPr>
          <p:cNvSpPr txBox="1"/>
          <p:nvPr/>
        </p:nvSpPr>
        <p:spPr>
          <a:xfrm>
            <a:off x="125521" y="3243608"/>
            <a:ext cx="2789546" cy="307777"/>
          </a:xfrm>
          <a:prstGeom prst="rect">
            <a:avLst/>
          </a:prstGeom>
          <a:noFill/>
        </p:spPr>
        <p:txBody>
          <a:bodyPr wrap="none" rtlCol="0">
            <a:spAutoFit/>
          </a:bodyPr>
          <a:lstStyle/>
          <a:p>
            <a:r>
              <a:rPr lang="en-RO" dirty="0">
                <a:solidFill>
                  <a:schemeClr val="bg1"/>
                </a:solidFill>
              </a:rPr>
              <a:t>Human-Level Performance Form</a:t>
            </a:r>
          </a:p>
        </p:txBody>
      </p:sp>
      <p:sp>
        <p:nvSpPr>
          <p:cNvPr id="15" name="TextBox 14">
            <a:extLst>
              <a:ext uri="{FF2B5EF4-FFF2-40B4-BE49-F238E27FC236}">
                <a16:creationId xmlns:a16="http://schemas.microsoft.com/office/drawing/2014/main" id="{5717EA48-7686-F307-BA52-BDEC43C94251}"/>
              </a:ext>
            </a:extLst>
          </p:cNvPr>
          <p:cNvSpPr txBox="1"/>
          <p:nvPr/>
        </p:nvSpPr>
        <p:spPr>
          <a:xfrm>
            <a:off x="125521" y="3879058"/>
            <a:ext cx="2502608" cy="307777"/>
          </a:xfrm>
          <a:prstGeom prst="rect">
            <a:avLst/>
          </a:prstGeom>
          <a:noFill/>
        </p:spPr>
        <p:txBody>
          <a:bodyPr wrap="none" rtlCol="0">
            <a:spAutoFit/>
          </a:bodyPr>
          <a:lstStyle/>
          <a:p>
            <a:r>
              <a:rPr lang="en-RO" dirty="0">
                <a:solidFill>
                  <a:schemeClr val="bg1"/>
                </a:solidFill>
              </a:rPr>
              <a:t>Creative Brief Tasks 3.1 - 3.4</a:t>
            </a:r>
          </a:p>
        </p:txBody>
      </p:sp>
      <p:sp>
        <p:nvSpPr>
          <p:cNvPr id="17" name="TextBox 16">
            <a:extLst>
              <a:ext uri="{FF2B5EF4-FFF2-40B4-BE49-F238E27FC236}">
                <a16:creationId xmlns:a16="http://schemas.microsoft.com/office/drawing/2014/main" id="{DA5B7B6D-42D9-E6FC-F965-CB7FC2BEEA05}"/>
              </a:ext>
            </a:extLst>
          </p:cNvPr>
          <p:cNvSpPr txBox="1"/>
          <p:nvPr/>
        </p:nvSpPr>
        <p:spPr>
          <a:xfrm>
            <a:off x="91500" y="4032946"/>
            <a:ext cx="4697426" cy="738664"/>
          </a:xfrm>
          <a:prstGeom prst="rect">
            <a:avLst/>
          </a:prstGeom>
          <a:noFill/>
        </p:spPr>
        <p:txBody>
          <a:bodyPr wrap="square">
            <a:spAutoFit/>
          </a:bodyPr>
          <a:lstStyle/>
          <a:p>
            <a:r>
              <a:rPr lang="en-RO" dirty="0">
                <a:hlinkClick r:id="rId7"/>
              </a:rPr>
              <a:t>https://github.com/BredaUniversityADSAI/2023-24c-fai1-adsai-dariavladutu236578/blob/main/Week 1/Datalab I (Task 2.1 and 2.2).docx</a:t>
            </a:r>
            <a:endParaRPr lang="en-RO" dirty="0"/>
          </a:p>
        </p:txBody>
      </p:sp>
    </p:spTree>
    <p:extLst>
      <p:ext uri="{BB962C8B-B14F-4D97-AF65-F5344CB8AC3E}">
        <p14:creationId xmlns:p14="http://schemas.microsoft.com/office/powerpoint/2010/main" val="428455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Learn about the trade-off between accuracy and interpretability when discussing responsible AI</a:t>
            </a:r>
          </a:p>
          <a:p>
            <a:pPr marL="640080" lvl="1" indent="-154940">
              <a:spcBef>
                <a:spcPts val="0"/>
              </a:spcBef>
              <a:buChar char="●"/>
            </a:pPr>
            <a:r>
              <a:rPr lang="en-GB" dirty="0"/>
              <a:t>Learn about gradient-based XAI methods</a:t>
            </a:r>
          </a:p>
          <a:p>
            <a:pPr marL="640080" lvl="1" indent="-154940">
              <a:spcBef>
                <a:spcPts val="0"/>
              </a:spcBef>
              <a:buChar char="●"/>
            </a:pPr>
            <a:r>
              <a:rPr lang="en-GB" dirty="0"/>
              <a:t>Learn about perturbation-based XAI methods</a:t>
            </a:r>
          </a:p>
          <a:p>
            <a:pPr marL="640080" lvl="1" indent="-154940">
              <a:spcBef>
                <a:spcPts val="0"/>
              </a:spcBef>
              <a:buChar char="●"/>
            </a:pPr>
            <a:r>
              <a:rPr lang="en-GB" dirty="0"/>
              <a:t>Complete the third iterations for all model versions</a:t>
            </a:r>
          </a:p>
          <a:p>
            <a:pPr marL="640080" lvl="1" indent="-154940">
              <a:spcBef>
                <a:spcPts val="0"/>
              </a:spcBef>
              <a:buChar char="●"/>
            </a:pPr>
            <a:r>
              <a:rPr lang="en-GB" dirty="0"/>
              <a:t>Start working on error analysis</a:t>
            </a:r>
          </a:p>
          <a:p>
            <a:pPr marL="182880" lvl="0" indent="-154940" algn="l" rtl="0">
              <a:spcBef>
                <a:spcPts val="0"/>
              </a:spcBef>
              <a:spcAft>
                <a:spcPts val="0"/>
              </a:spcAft>
              <a:buSzPts val="1000"/>
              <a:buChar char="●"/>
            </a:pPr>
            <a:r>
              <a:rPr lang="en" dirty="0"/>
              <a:t>What have you actually been able to do?</a:t>
            </a:r>
          </a:p>
          <a:p>
            <a:pPr marL="640080" lvl="1" indent="-154940">
              <a:spcBef>
                <a:spcPts val="0"/>
              </a:spcBef>
              <a:buChar char="●"/>
            </a:pPr>
            <a:r>
              <a:rPr lang="en" dirty="0"/>
              <a:t>I have done everything </a:t>
            </a:r>
            <a:r>
              <a:rPr lang="en-GB" dirty="0"/>
              <a:t>I</a:t>
            </a:r>
            <a:r>
              <a:rPr lang="en" dirty="0"/>
              <a:t> was planning to.</a:t>
            </a:r>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by quite fast</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GB" dirty="0"/>
              <a:t>I</a:t>
            </a:r>
            <a:r>
              <a:rPr lang="en" dirty="0"/>
              <a:t> enjoyed the content that we got this week.</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GB" dirty="0"/>
              <a:t>Workload wise, it was quite intensive, especially because the deadline is coming.</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GB" dirty="0"/>
              <a:t>XAI and Its Importance</a:t>
            </a:r>
          </a:p>
          <a:p>
            <a:pPr marL="640080" lvl="1" indent="-154940">
              <a:spcBef>
                <a:spcPts val="0"/>
              </a:spcBef>
              <a:buChar char="●"/>
            </a:pPr>
            <a:r>
              <a:rPr lang="en-GB" dirty="0"/>
              <a:t>Taxonomy of XAI</a:t>
            </a:r>
          </a:p>
          <a:p>
            <a:pPr marL="640080" lvl="1" indent="-154940">
              <a:spcBef>
                <a:spcPts val="0"/>
              </a:spcBef>
              <a:buChar char="●"/>
            </a:pPr>
            <a:r>
              <a:rPr lang="en-GB" dirty="0"/>
              <a:t>What is a ‘Good' Explanation’.</a:t>
            </a:r>
          </a:p>
          <a:p>
            <a:pPr marL="640080" lvl="1" indent="-154940">
              <a:spcBef>
                <a:spcPts val="0"/>
              </a:spcBef>
              <a:buChar char="●"/>
            </a:pPr>
            <a:r>
              <a:rPr lang="en-GB" dirty="0"/>
              <a:t>Vanilla Gradients</a:t>
            </a:r>
          </a:p>
          <a:p>
            <a:pPr marL="640080" lvl="1" indent="-154940">
              <a:spcBef>
                <a:spcPts val="0"/>
              </a:spcBef>
              <a:buChar char="●"/>
            </a:pPr>
            <a:r>
              <a:rPr lang="en-GB" dirty="0"/>
              <a:t>Integrated Gradients</a:t>
            </a:r>
          </a:p>
          <a:p>
            <a:pPr marL="640080" lvl="1" indent="-154940">
              <a:spcBef>
                <a:spcPts val="0"/>
              </a:spcBef>
              <a:buChar char="●"/>
            </a:pPr>
            <a:r>
              <a:rPr lang="en-GB" dirty="0"/>
              <a:t>Grad-CAM</a:t>
            </a:r>
          </a:p>
          <a:p>
            <a:pPr marL="640080" lvl="1" indent="-154940">
              <a:spcBef>
                <a:spcPts val="0"/>
              </a:spcBef>
              <a:buChar char="●"/>
            </a:pPr>
            <a:r>
              <a:rPr lang="en-GB" dirty="0"/>
              <a:t>Local Interpretable Model-agnostic Explanations (LIME)</a:t>
            </a:r>
          </a:p>
          <a:p>
            <a:pPr marL="640080" lvl="1" indent="-154940">
              <a:spcBef>
                <a:spcPts val="0"/>
              </a:spcBef>
              <a:buChar char="●"/>
            </a:pPr>
            <a:r>
              <a:rPr lang="en-GB" dirty="0"/>
              <a:t>Shapely Additive Perturbation (SHAP)</a:t>
            </a:r>
          </a:p>
          <a:p>
            <a:pPr marL="640080" lvl="1" indent="-154940">
              <a:spcBef>
                <a:spcPts val="0"/>
              </a:spcBef>
              <a:buChar char="●"/>
            </a:pPr>
            <a:r>
              <a:rPr lang="en-GB" dirty="0"/>
              <a:t>Adversarial Attacks and Counterfactuals</a:t>
            </a:r>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GB" dirty="0"/>
              <a:t>T</a:t>
            </a:r>
            <a:r>
              <a:rPr lang="en" dirty="0" err="1"/>
              <a:t>ry</a:t>
            </a:r>
            <a:r>
              <a:rPr lang="en" dirty="0"/>
              <a:t> to get started early on finalizing the final deliverable.</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63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6</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6</a:t>
            </a:r>
            <a:endParaRPr dirty="0"/>
          </a:p>
        </p:txBody>
      </p:sp>
    </p:spTree>
    <p:extLst>
      <p:ext uri="{BB962C8B-B14F-4D97-AF65-F5344CB8AC3E}">
        <p14:creationId xmlns:p14="http://schemas.microsoft.com/office/powerpoint/2010/main" val="239787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6 - Log</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Evidence</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6</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screen&#10;&#10;Description automatically generated">
            <a:extLst>
              <a:ext uri="{FF2B5EF4-FFF2-40B4-BE49-F238E27FC236}">
                <a16:creationId xmlns:a16="http://schemas.microsoft.com/office/drawing/2014/main" id="{09A799DC-0579-A350-3F8D-4A240A2962F3}"/>
              </a:ext>
            </a:extLst>
          </p:cNvPr>
          <p:cNvPicPr>
            <a:picLocks noChangeAspect="1"/>
          </p:cNvPicPr>
          <p:nvPr/>
        </p:nvPicPr>
        <p:blipFill>
          <a:blip r:embed="rId3"/>
          <a:stretch>
            <a:fillRect/>
          </a:stretch>
        </p:blipFill>
        <p:spPr>
          <a:xfrm>
            <a:off x="408214" y="1152852"/>
            <a:ext cx="4572000" cy="246031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A337B85D-1D64-D22C-C6D1-448040F57888}"/>
              </a:ext>
            </a:extLst>
          </p:cNvPr>
          <p:cNvPicPr>
            <a:picLocks noChangeAspect="1"/>
          </p:cNvPicPr>
          <p:nvPr/>
        </p:nvPicPr>
        <p:blipFill>
          <a:blip r:embed="rId4"/>
          <a:stretch>
            <a:fillRect/>
          </a:stretch>
        </p:blipFill>
        <p:spPr>
          <a:xfrm>
            <a:off x="4201303" y="1546752"/>
            <a:ext cx="4851197" cy="2665319"/>
          </a:xfrm>
          <a:prstGeom prst="rect">
            <a:avLst/>
          </a:prstGeom>
        </p:spPr>
      </p:pic>
      <p:sp>
        <p:nvSpPr>
          <p:cNvPr id="6" name="TextBox 5">
            <a:extLst>
              <a:ext uri="{FF2B5EF4-FFF2-40B4-BE49-F238E27FC236}">
                <a16:creationId xmlns:a16="http://schemas.microsoft.com/office/drawing/2014/main" id="{F5ABE2E4-4E18-750E-17B9-F7B0AD010D83}"/>
              </a:ext>
            </a:extLst>
          </p:cNvPr>
          <p:cNvSpPr txBox="1"/>
          <p:nvPr/>
        </p:nvSpPr>
        <p:spPr>
          <a:xfrm>
            <a:off x="5631664" y="1038921"/>
            <a:ext cx="3420836" cy="507831"/>
          </a:xfrm>
          <a:prstGeom prst="rect">
            <a:avLst/>
          </a:prstGeom>
          <a:noFill/>
        </p:spPr>
        <p:txBody>
          <a:bodyPr wrap="square" rtlCol="0">
            <a:spAutoFit/>
          </a:bodyPr>
          <a:lstStyle/>
          <a:p>
            <a:pPr algn="r"/>
            <a:r>
              <a:rPr lang="en-GB" sz="900" dirty="0">
                <a:hlinkClick r:id="rId5"/>
              </a:rPr>
              <a:t>https://github.com/BredaUniversityADSAI/2023-24c-fai1-adsai-dariavladutu236578/blob/main/Week 6 - Responsible AI/W6-Integrated-Gradients.ipynb</a:t>
            </a:r>
            <a:endParaRPr lang="en-RO" sz="900" dirty="0"/>
          </a:p>
        </p:txBody>
      </p:sp>
      <p:sp>
        <p:nvSpPr>
          <p:cNvPr id="8" name="TextBox 7">
            <a:extLst>
              <a:ext uri="{FF2B5EF4-FFF2-40B4-BE49-F238E27FC236}">
                <a16:creationId xmlns:a16="http://schemas.microsoft.com/office/drawing/2014/main" id="{0DF128FB-4BF0-9895-48B8-331F47A8E7BA}"/>
              </a:ext>
            </a:extLst>
          </p:cNvPr>
          <p:cNvSpPr txBox="1"/>
          <p:nvPr/>
        </p:nvSpPr>
        <p:spPr>
          <a:xfrm>
            <a:off x="288000" y="3658702"/>
            <a:ext cx="3913303" cy="507831"/>
          </a:xfrm>
          <a:prstGeom prst="rect">
            <a:avLst/>
          </a:prstGeom>
          <a:noFill/>
        </p:spPr>
        <p:txBody>
          <a:bodyPr wrap="square">
            <a:spAutoFit/>
          </a:bodyPr>
          <a:lstStyle/>
          <a:p>
            <a:r>
              <a:rPr lang="en-RO" sz="900" dirty="0">
                <a:hlinkClick r:id="rId6"/>
              </a:rPr>
              <a:t>https://github.com/BredaUniversityADSAI/2023-24c-fai1-adsai-dariavladutu236578/blob/main/Deliverables/CreativeBrief_%3CDariaVladutu%3E_%3C236578%3E.ipynb</a:t>
            </a:r>
            <a:endParaRPr lang="en-RO" sz="900" dirty="0"/>
          </a:p>
        </p:txBody>
      </p:sp>
      <p:pic>
        <p:nvPicPr>
          <p:cNvPr id="10" name="Picture 9" descr="A screen shot of a computer&#10;&#10;Description automatically generated">
            <a:hlinkClick r:id="rId7"/>
            <a:extLst>
              <a:ext uri="{FF2B5EF4-FFF2-40B4-BE49-F238E27FC236}">
                <a16:creationId xmlns:a16="http://schemas.microsoft.com/office/drawing/2014/main" id="{BA99ED66-2F06-596C-08DA-300777C7BF5F}"/>
              </a:ext>
            </a:extLst>
          </p:cNvPr>
          <p:cNvPicPr>
            <a:picLocks noChangeAspect="1"/>
          </p:cNvPicPr>
          <p:nvPr/>
        </p:nvPicPr>
        <p:blipFill>
          <a:blip r:embed="rId8"/>
          <a:stretch>
            <a:fillRect/>
          </a:stretch>
        </p:blipFill>
        <p:spPr>
          <a:xfrm>
            <a:off x="2307168" y="2977792"/>
            <a:ext cx="3139459" cy="1742110"/>
          </a:xfrm>
          <a:prstGeom prst="rect">
            <a:avLst/>
          </a:prstGeom>
        </p:spPr>
      </p:pic>
      <p:sp>
        <p:nvSpPr>
          <p:cNvPr id="12" name="TextBox 11">
            <a:extLst>
              <a:ext uri="{FF2B5EF4-FFF2-40B4-BE49-F238E27FC236}">
                <a16:creationId xmlns:a16="http://schemas.microsoft.com/office/drawing/2014/main" id="{415403B3-4653-F7BE-039D-6C254C5247E5}"/>
              </a:ext>
            </a:extLst>
          </p:cNvPr>
          <p:cNvSpPr txBox="1"/>
          <p:nvPr/>
        </p:nvSpPr>
        <p:spPr>
          <a:xfrm>
            <a:off x="5497799" y="4252420"/>
            <a:ext cx="3688565" cy="507831"/>
          </a:xfrm>
          <a:prstGeom prst="rect">
            <a:avLst/>
          </a:prstGeom>
          <a:noFill/>
        </p:spPr>
        <p:txBody>
          <a:bodyPr wrap="square" rtlCol="0">
            <a:spAutoFit/>
          </a:bodyPr>
          <a:lstStyle/>
          <a:p>
            <a:r>
              <a:rPr lang="en-GB" sz="900" dirty="0">
                <a:hlinkClick r:id="rId7"/>
              </a:rPr>
              <a:t>https://github.com/BredaUniversityADSAI/2023-24c-fai1-adsai-dariavladutu236578/blob/main/Week 6 - Responsible AI/Explainable AI.pdf</a:t>
            </a:r>
            <a:endParaRPr lang="en-RO" sz="900" dirty="0"/>
          </a:p>
        </p:txBody>
      </p:sp>
    </p:spTree>
    <p:extLst>
      <p:ext uri="{BB962C8B-B14F-4D97-AF65-F5344CB8AC3E}">
        <p14:creationId xmlns:p14="http://schemas.microsoft.com/office/powerpoint/2010/main" val="284409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Complete more of the final deliverable notebook</a:t>
            </a:r>
          </a:p>
          <a:p>
            <a:pPr marL="640080" lvl="1" indent="-154940">
              <a:spcBef>
                <a:spcPts val="0"/>
              </a:spcBef>
              <a:buChar char="●"/>
            </a:pPr>
            <a:r>
              <a:rPr lang="en-GB" dirty="0"/>
              <a:t>L</a:t>
            </a:r>
            <a:r>
              <a:rPr lang="en" dirty="0"/>
              <a:t>earn about human-centered AI (HAI)</a:t>
            </a:r>
          </a:p>
          <a:p>
            <a:pPr marL="640080" lvl="1" indent="-154940">
              <a:spcBef>
                <a:spcPts val="0"/>
              </a:spcBef>
              <a:buChar char="●"/>
            </a:pPr>
            <a:r>
              <a:rPr lang="en-GB" dirty="0"/>
              <a:t>L</a:t>
            </a:r>
            <a:r>
              <a:rPr lang="en" dirty="0"/>
              <a:t>earn more about the interface design and how to implement it into my own project</a:t>
            </a:r>
          </a:p>
          <a:p>
            <a:pPr marL="640080" lvl="1" indent="-154940">
              <a:spcBef>
                <a:spcPts val="0"/>
              </a:spcBef>
              <a:buChar char="●"/>
            </a:pPr>
            <a:r>
              <a:rPr lang="en-GB" dirty="0"/>
              <a:t>C</a:t>
            </a:r>
            <a:r>
              <a:rPr lang="en" dirty="0" err="1"/>
              <a:t>omplete</a:t>
            </a:r>
            <a:r>
              <a:rPr lang="en" dirty="0"/>
              <a:t> the think-aloud study</a:t>
            </a:r>
          </a:p>
          <a:p>
            <a:pPr marL="640080" lvl="1" indent="-154940">
              <a:spcBef>
                <a:spcPts val="0"/>
              </a:spcBef>
              <a:buChar char="●"/>
            </a:pPr>
            <a:r>
              <a:rPr lang="en-GB" dirty="0"/>
              <a:t>A</a:t>
            </a:r>
            <a:r>
              <a:rPr lang="en" dirty="0" err="1"/>
              <a:t>nalyse</a:t>
            </a:r>
            <a:r>
              <a:rPr lang="en" dirty="0"/>
              <a:t> the results of the XAI methods</a:t>
            </a:r>
          </a:p>
          <a:p>
            <a:pPr marL="640080" lvl="1" indent="-154940">
              <a:spcBef>
                <a:spcPts val="0"/>
              </a:spcBef>
              <a:buChar char="●"/>
            </a:pPr>
            <a:r>
              <a:rPr lang="en-GB" dirty="0"/>
              <a:t>A</a:t>
            </a:r>
            <a:r>
              <a:rPr lang="en" dirty="0" err="1"/>
              <a:t>nalyse</a:t>
            </a:r>
            <a:r>
              <a:rPr lang="en" dirty="0"/>
              <a:t> the results of the think-aloud study</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GB" dirty="0"/>
              <a:t>I</a:t>
            </a:r>
            <a:r>
              <a:rPr lang="en" dirty="0"/>
              <a:t> completed more on my final deliverable notebook, mainly </a:t>
            </a:r>
            <a:r>
              <a:rPr lang="en-GB" dirty="0"/>
              <a:t>I</a:t>
            </a:r>
            <a:r>
              <a:rPr lang="en" dirty="0"/>
              <a:t> have concluded all sections of the modelling phase with a short paragraph.</a:t>
            </a:r>
          </a:p>
          <a:p>
            <a:pPr marL="640080" lvl="1" indent="-154940">
              <a:spcBef>
                <a:spcPts val="0"/>
              </a:spcBef>
              <a:buChar char="●"/>
            </a:pPr>
            <a:r>
              <a:rPr lang="en-GB" dirty="0"/>
              <a:t>I</a:t>
            </a:r>
            <a:r>
              <a:rPr lang="en" dirty="0"/>
              <a:t> have </a:t>
            </a:r>
            <a:r>
              <a:rPr lang="en" dirty="0" err="1"/>
              <a:t>analysed</a:t>
            </a:r>
            <a:r>
              <a:rPr lang="en" dirty="0"/>
              <a:t> more in-depth the results of the error analysis</a:t>
            </a:r>
          </a:p>
          <a:p>
            <a:pPr marL="640080" lvl="1" indent="-154940">
              <a:spcBef>
                <a:spcPts val="0"/>
              </a:spcBef>
              <a:buChar char="●"/>
            </a:pPr>
            <a:r>
              <a:rPr lang="en-GB" dirty="0"/>
              <a:t>I</a:t>
            </a:r>
            <a:r>
              <a:rPr lang="en" dirty="0"/>
              <a:t> learned what HAI is in the context of our project.</a:t>
            </a:r>
          </a:p>
          <a:p>
            <a:pPr marL="640080" lvl="1" indent="-154940">
              <a:spcBef>
                <a:spcPts val="0"/>
              </a:spcBef>
              <a:buChar char="●"/>
            </a:pPr>
            <a:r>
              <a:rPr lang="en-GB" dirty="0"/>
              <a:t>I</a:t>
            </a:r>
            <a:r>
              <a:rPr lang="en" dirty="0"/>
              <a:t> implemented what </a:t>
            </a:r>
            <a:r>
              <a:rPr lang="en-GB" dirty="0"/>
              <a:t>I</a:t>
            </a:r>
            <a:r>
              <a:rPr lang="en" dirty="0"/>
              <a:t> learned about interface design into my wireframe.</a:t>
            </a:r>
          </a:p>
          <a:p>
            <a:pPr marL="640080" lvl="1" indent="-154940">
              <a:spcBef>
                <a:spcPts val="0"/>
              </a:spcBef>
              <a:buChar char="●"/>
            </a:pPr>
            <a:r>
              <a:rPr lang="en-GB" dirty="0"/>
              <a:t>I</a:t>
            </a:r>
            <a:r>
              <a:rPr lang="en" dirty="0"/>
              <a:t> completed the think-aloud study.</a:t>
            </a:r>
          </a:p>
          <a:p>
            <a:pPr marL="640080" lvl="1" indent="-154940">
              <a:spcBef>
                <a:spcPts val="0"/>
              </a:spcBef>
              <a:buChar char="●"/>
            </a:pPr>
            <a:r>
              <a:rPr lang="en-GB" dirty="0"/>
              <a:t>I</a:t>
            </a:r>
            <a:r>
              <a:rPr lang="en" dirty="0"/>
              <a:t> have </a:t>
            </a:r>
            <a:r>
              <a:rPr lang="en" dirty="0" err="1"/>
              <a:t>analysed</a:t>
            </a:r>
            <a:r>
              <a:rPr lang="en" dirty="0"/>
              <a:t> the results of my XAI </a:t>
            </a:r>
            <a:r>
              <a:rPr lang="en" dirty="0" err="1"/>
              <a:t>visualisations</a:t>
            </a:r>
            <a:r>
              <a:rPr lang="en" dirty="0"/>
              <a:t>.</a:t>
            </a:r>
            <a:endParaRPr dirty="0"/>
          </a:p>
        </p:txBody>
      </p:sp>
      <p:sp>
        <p:nvSpPr>
          <p:cNvPr id="227" name="Google Shape;227;p26"/>
          <p:cNvSpPr txBox="1">
            <a:spLocks noGrp="1"/>
          </p:cNvSpPr>
          <p:nvPr>
            <p:ph type="body" idx="3"/>
          </p:nvPr>
        </p:nvSpPr>
        <p:spPr>
          <a:xfrm>
            <a:off x="4663440" y="1046562"/>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GB" dirty="0"/>
              <a:t>T</a:t>
            </a:r>
            <a:r>
              <a:rPr lang="en" dirty="0"/>
              <a:t>he week was quite stressful as we are approaching the end of the block.</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GB" dirty="0"/>
              <a:t>T</a:t>
            </a:r>
            <a:r>
              <a:rPr lang="en" dirty="0"/>
              <a:t>he study load this week was fun</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GB" dirty="0"/>
              <a:t>I</a:t>
            </a:r>
            <a:r>
              <a:rPr lang="en" dirty="0"/>
              <a:t> did not manage to get everything </a:t>
            </a:r>
            <a:r>
              <a:rPr lang="en-GB" dirty="0"/>
              <a:t>I</a:t>
            </a:r>
            <a:r>
              <a:rPr lang="en" dirty="0"/>
              <a:t> wanted done</a:t>
            </a:r>
          </a:p>
          <a:p>
            <a:pPr marL="640080" lvl="1" indent="-154940">
              <a:spcBef>
                <a:spcPts val="0"/>
              </a:spcBef>
              <a:buChar char="●"/>
            </a:pPr>
            <a:r>
              <a:rPr lang="en-GB" dirty="0"/>
              <a:t>I</a:t>
            </a:r>
            <a:r>
              <a:rPr lang="en" dirty="0"/>
              <a:t> keep changing my code for the final deliverable notebook to improve it, which wastes time.</a:t>
            </a:r>
            <a:endParaRPr dirty="0"/>
          </a:p>
          <a:p>
            <a:pPr marL="182880" lvl="0" indent="-154940" algn="l" rtl="0">
              <a:spcBef>
                <a:spcPts val="0"/>
              </a:spcBef>
              <a:spcAft>
                <a:spcPts val="0"/>
              </a:spcAft>
              <a:buSzPts val="1000"/>
              <a:buChar char="●"/>
            </a:pPr>
            <a:r>
              <a:rPr lang="en" dirty="0"/>
              <a:t>What did you learn? </a:t>
            </a:r>
            <a:endParaRPr lang="en-GB" dirty="0"/>
          </a:p>
          <a:p>
            <a:pPr marL="640080" lvl="1" indent="-154940">
              <a:spcBef>
                <a:spcPts val="0"/>
              </a:spcBef>
              <a:buChar char="●"/>
            </a:pPr>
            <a:r>
              <a:rPr lang="en-GB" dirty="0"/>
              <a:t>Learned about human </a:t>
            </a:r>
            <a:r>
              <a:rPr lang="en-GB" dirty="0" err="1"/>
              <a:t>centered</a:t>
            </a:r>
            <a:r>
              <a:rPr lang="en-GB" dirty="0"/>
              <a:t> machine learning.</a:t>
            </a:r>
          </a:p>
          <a:p>
            <a:pPr marL="640080" lvl="1" indent="-154940">
              <a:spcBef>
                <a:spcPts val="0"/>
              </a:spcBef>
              <a:buChar char="●"/>
            </a:pPr>
            <a:r>
              <a:rPr lang="en-GB" dirty="0"/>
              <a:t>Learned about how humans process information, and about the extended mind hypothesis.</a:t>
            </a:r>
          </a:p>
          <a:p>
            <a:pPr marL="640080" lvl="1" indent="-154940">
              <a:spcBef>
                <a:spcPts val="0"/>
              </a:spcBef>
              <a:buChar char="●"/>
            </a:pPr>
            <a:r>
              <a:rPr lang="en-GB" dirty="0"/>
              <a:t>Learned about design, design thinking,  and about divergent and convergent thinking.</a:t>
            </a:r>
          </a:p>
          <a:p>
            <a:pPr marL="640080" lvl="1" indent="-154940">
              <a:spcBef>
                <a:spcPts val="0"/>
              </a:spcBef>
              <a:buChar char="●"/>
            </a:pPr>
            <a:r>
              <a:rPr lang="en-GB" dirty="0"/>
              <a:t>Learned about the power of flow in interaction design.</a:t>
            </a:r>
          </a:p>
          <a:p>
            <a:pPr marL="640080" lvl="1" indent="-154940">
              <a:spcBef>
                <a:spcPts val="0"/>
              </a:spcBef>
              <a:buChar char="●"/>
            </a:pPr>
            <a:r>
              <a:rPr lang="en-GB" dirty="0"/>
              <a:t>Learned how users interact with an application, and what each visual queue tells them.</a:t>
            </a:r>
          </a:p>
          <a:p>
            <a:pPr marL="640080" lvl="1" indent="-154940">
              <a:spcBef>
                <a:spcPts val="0"/>
              </a:spcBef>
              <a:buChar char="●"/>
            </a:pPr>
            <a:r>
              <a:rPr lang="en-GB" dirty="0"/>
              <a:t>Made the first version of a wireframe for the application prototype.</a:t>
            </a:r>
          </a:p>
          <a:p>
            <a:pPr marL="640080" lvl="1" indent="-154940">
              <a:spcBef>
                <a:spcPts val="0"/>
              </a:spcBef>
              <a:buChar char="●"/>
            </a:pPr>
            <a:r>
              <a:rPr lang="en-GB" dirty="0"/>
              <a:t>Learned what a think-aloud study is.</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GB" dirty="0"/>
              <a:t>S</a:t>
            </a:r>
            <a:r>
              <a:rPr lang="en" dirty="0"/>
              <a:t>top reiterating the modelling phase so as to prioritize more tasks.</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546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7</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7</a:t>
            </a:r>
            <a:endParaRPr dirty="0"/>
          </a:p>
        </p:txBody>
      </p:sp>
    </p:spTree>
    <p:extLst>
      <p:ext uri="{BB962C8B-B14F-4D97-AF65-F5344CB8AC3E}">
        <p14:creationId xmlns:p14="http://schemas.microsoft.com/office/powerpoint/2010/main" val="628294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7 - Log</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Evidence</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7</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 screen&#10;&#10;Description automatically generated">
            <a:extLst>
              <a:ext uri="{FF2B5EF4-FFF2-40B4-BE49-F238E27FC236}">
                <a16:creationId xmlns:a16="http://schemas.microsoft.com/office/drawing/2014/main" id="{282A7730-9057-E141-8E3C-DA03DCDBF0D7}"/>
              </a:ext>
            </a:extLst>
          </p:cNvPr>
          <p:cNvPicPr>
            <a:picLocks noChangeAspect="1"/>
          </p:cNvPicPr>
          <p:nvPr/>
        </p:nvPicPr>
        <p:blipFill rotWithShape="1">
          <a:blip r:embed="rId3"/>
          <a:srcRect l="11967" r="5162"/>
          <a:stretch/>
        </p:blipFill>
        <p:spPr>
          <a:xfrm>
            <a:off x="186167" y="1152852"/>
            <a:ext cx="3332989" cy="25740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A78F8C1-8852-922C-321D-DCAC7A4633D4}"/>
              </a:ext>
            </a:extLst>
          </p:cNvPr>
          <p:cNvPicPr>
            <a:picLocks noChangeAspect="1"/>
          </p:cNvPicPr>
          <p:nvPr/>
        </p:nvPicPr>
        <p:blipFill>
          <a:blip r:embed="rId4"/>
          <a:stretch>
            <a:fillRect/>
          </a:stretch>
        </p:blipFill>
        <p:spPr>
          <a:xfrm>
            <a:off x="4572000" y="667572"/>
            <a:ext cx="4153165" cy="2485739"/>
          </a:xfrm>
          <a:prstGeom prst="rect">
            <a:avLst/>
          </a:prstGeom>
        </p:spPr>
      </p:pic>
      <p:pic>
        <p:nvPicPr>
          <p:cNvPr id="7" name="Picture 6" descr="A screenshot of a letter&#10;&#10;Description automatically generated">
            <a:extLst>
              <a:ext uri="{FF2B5EF4-FFF2-40B4-BE49-F238E27FC236}">
                <a16:creationId xmlns:a16="http://schemas.microsoft.com/office/drawing/2014/main" id="{353D3623-0DB7-63A8-1D63-43D9CEF69866}"/>
              </a:ext>
            </a:extLst>
          </p:cNvPr>
          <p:cNvPicPr>
            <a:picLocks noChangeAspect="1"/>
          </p:cNvPicPr>
          <p:nvPr/>
        </p:nvPicPr>
        <p:blipFill>
          <a:blip r:embed="rId5"/>
          <a:stretch>
            <a:fillRect/>
          </a:stretch>
        </p:blipFill>
        <p:spPr>
          <a:xfrm>
            <a:off x="2918385" y="2156239"/>
            <a:ext cx="2951737" cy="2530061"/>
          </a:xfrm>
          <a:prstGeom prst="rect">
            <a:avLst/>
          </a:prstGeom>
        </p:spPr>
      </p:pic>
      <p:sp>
        <p:nvSpPr>
          <p:cNvPr id="9" name="TextBox 8">
            <a:extLst>
              <a:ext uri="{FF2B5EF4-FFF2-40B4-BE49-F238E27FC236}">
                <a16:creationId xmlns:a16="http://schemas.microsoft.com/office/drawing/2014/main" id="{C08067A0-1141-0B83-F81C-ABE5433B8E71}"/>
              </a:ext>
            </a:extLst>
          </p:cNvPr>
          <p:cNvSpPr txBox="1"/>
          <p:nvPr/>
        </p:nvSpPr>
        <p:spPr>
          <a:xfrm>
            <a:off x="2839129" y="4641978"/>
            <a:ext cx="5749699" cy="507831"/>
          </a:xfrm>
          <a:prstGeom prst="rect">
            <a:avLst/>
          </a:prstGeom>
          <a:noFill/>
        </p:spPr>
        <p:txBody>
          <a:bodyPr wrap="square">
            <a:spAutoFit/>
          </a:bodyPr>
          <a:lstStyle/>
          <a:p>
            <a:r>
              <a:rPr lang="en-RO" sz="900" dirty="0">
                <a:hlinkClick r:id="rId6"/>
              </a:rPr>
              <a:t>https://github.com/BredaUniversityADSAI/2023-24c-fai1-adsai-dariavladutu236578/blob/main/Week%207%20-%20Human%20-%20centered%20AI/User%20Transcriptions/User%20Interviews.pdf</a:t>
            </a:r>
            <a:endParaRPr lang="en-RO" sz="900" dirty="0"/>
          </a:p>
        </p:txBody>
      </p:sp>
      <p:sp>
        <p:nvSpPr>
          <p:cNvPr id="11" name="TextBox 10">
            <a:extLst>
              <a:ext uri="{FF2B5EF4-FFF2-40B4-BE49-F238E27FC236}">
                <a16:creationId xmlns:a16="http://schemas.microsoft.com/office/drawing/2014/main" id="{655A4A80-7FA9-8F1A-6444-24C478C68FBC}"/>
              </a:ext>
            </a:extLst>
          </p:cNvPr>
          <p:cNvSpPr txBox="1"/>
          <p:nvPr/>
        </p:nvSpPr>
        <p:spPr>
          <a:xfrm>
            <a:off x="5851337" y="3135898"/>
            <a:ext cx="3201163" cy="646331"/>
          </a:xfrm>
          <a:prstGeom prst="rect">
            <a:avLst/>
          </a:prstGeom>
          <a:noFill/>
        </p:spPr>
        <p:txBody>
          <a:bodyPr wrap="square">
            <a:spAutoFit/>
          </a:bodyPr>
          <a:lstStyle/>
          <a:p>
            <a:r>
              <a:rPr lang="en-RO" sz="900" dirty="0">
                <a:hlinkClick r:id="rId7"/>
              </a:rPr>
              <a:t>https://github.com/BredaUniversityADSAI/2023-24c-fai1-adsai-dariavladutu236578/blob/main/Week%207%20-%20Human%20-%20centered%20AI/Barman's%20helper%20A.pdf</a:t>
            </a:r>
            <a:endParaRPr lang="en-RO" sz="900" dirty="0"/>
          </a:p>
        </p:txBody>
      </p:sp>
      <p:sp>
        <p:nvSpPr>
          <p:cNvPr id="13" name="TextBox 12">
            <a:extLst>
              <a:ext uri="{FF2B5EF4-FFF2-40B4-BE49-F238E27FC236}">
                <a16:creationId xmlns:a16="http://schemas.microsoft.com/office/drawing/2014/main" id="{DB3761DE-666D-EF3E-26EB-3EF0F52A5E94}"/>
              </a:ext>
            </a:extLst>
          </p:cNvPr>
          <p:cNvSpPr txBox="1"/>
          <p:nvPr/>
        </p:nvSpPr>
        <p:spPr>
          <a:xfrm>
            <a:off x="91500" y="3726887"/>
            <a:ext cx="2951737" cy="584775"/>
          </a:xfrm>
          <a:prstGeom prst="rect">
            <a:avLst/>
          </a:prstGeom>
          <a:noFill/>
        </p:spPr>
        <p:txBody>
          <a:bodyPr wrap="square">
            <a:spAutoFit/>
          </a:bodyPr>
          <a:lstStyle/>
          <a:p>
            <a:r>
              <a:rPr lang="en-RO" sz="800" dirty="0">
                <a:hlinkClick r:id="rId8"/>
              </a:rPr>
              <a:t>https://github.com/BredaUniversityADSAI/2023-24c-fai1-adsai-dariavladutu236578/blob/main/Deliverables/CreativeBrief_%3CDariaVladutu%3E_%3C236578%3E.ipynb</a:t>
            </a:r>
            <a:endParaRPr lang="en-RO" sz="800" dirty="0"/>
          </a:p>
        </p:txBody>
      </p:sp>
    </p:spTree>
    <p:extLst>
      <p:ext uri="{BB962C8B-B14F-4D97-AF65-F5344CB8AC3E}">
        <p14:creationId xmlns:p14="http://schemas.microsoft.com/office/powerpoint/2010/main" val="2754147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Log</a:t>
            </a:r>
            <a:endParaRPr dirty="0"/>
          </a:p>
        </p:txBody>
      </p:sp>
      <p:sp>
        <p:nvSpPr>
          <p:cNvPr id="224" name="Google Shape;224;p26"/>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25" name="Google Shape;225;p26"/>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26" name="Google Shape;226;p26"/>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GB" dirty="0"/>
              <a:t>F</a:t>
            </a:r>
            <a:r>
              <a:rPr lang="en" dirty="0" err="1"/>
              <a:t>inish</a:t>
            </a:r>
            <a:r>
              <a:rPr lang="en" dirty="0"/>
              <a:t> with the final deliverable notebook</a:t>
            </a:r>
          </a:p>
          <a:p>
            <a:pPr marL="640080" lvl="1" indent="-154940">
              <a:spcBef>
                <a:spcPts val="0"/>
              </a:spcBef>
              <a:buChar char="●"/>
            </a:pPr>
            <a:r>
              <a:rPr lang="en-GB" dirty="0"/>
              <a:t>P</a:t>
            </a:r>
            <a:r>
              <a:rPr lang="en" dirty="0" err="1"/>
              <a:t>erform</a:t>
            </a:r>
            <a:r>
              <a:rPr lang="en" dirty="0"/>
              <a:t> t-test</a:t>
            </a:r>
          </a:p>
          <a:p>
            <a:pPr marL="640080" lvl="1" indent="-154940">
              <a:spcBef>
                <a:spcPts val="0"/>
              </a:spcBef>
              <a:buChar char="●"/>
            </a:pPr>
            <a:r>
              <a:rPr lang="en-GB" dirty="0"/>
              <a:t>A</a:t>
            </a:r>
            <a:r>
              <a:rPr lang="en" dirty="0" err="1"/>
              <a:t>nalyze</a:t>
            </a:r>
            <a:r>
              <a:rPr lang="en" dirty="0"/>
              <a:t> the results of the think-aloud study in a separate doc, as well as in the final notebook</a:t>
            </a:r>
          </a:p>
          <a:p>
            <a:pPr marL="640080" lvl="1" indent="-154940">
              <a:spcBef>
                <a:spcPts val="0"/>
              </a:spcBef>
              <a:buChar char="●"/>
            </a:pPr>
            <a:r>
              <a:rPr lang="en-US" dirty="0"/>
              <a:t>Implement the feedback into the final wireframe design</a:t>
            </a:r>
          </a:p>
          <a:p>
            <a:pPr marL="640080" lvl="1" indent="-154940">
              <a:spcBef>
                <a:spcPts val="0"/>
              </a:spcBef>
              <a:buChar char="●"/>
            </a:pPr>
            <a:r>
              <a:rPr lang="en-US" dirty="0"/>
              <a:t>Wrap-up final presentation design</a:t>
            </a:r>
          </a:p>
          <a:p>
            <a:pPr marL="640080" lvl="1" indent="-154940">
              <a:spcBef>
                <a:spcPts val="0"/>
              </a:spcBef>
              <a:buChar char="●"/>
            </a:pPr>
            <a:r>
              <a:rPr lang="en-US" dirty="0"/>
              <a:t>Create demo video for the project</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GB" dirty="0"/>
              <a:t>I</a:t>
            </a:r>
            <a:r>
              <a:rPr lang="en" dirty="0"/>
              <a:t> have managed to do everything.</a:t>
            </a:r>
            <a:endParaRPr dirty="0"/>
          </a:p>
        </p:txBody>
      </p:sp>
      <p:sp>
        <p:nvSpPr>
          <p:cNvPr id="227" name="Google Shape;227;p26"/>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GB" dirty="0"/>
              <a:t>T</a:t>
            </a:r>
            <a:r>
              <a:rPr lang="en" dirty="0"/>
              <a:t>he week was stressful.</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GB" dirty="0"/>
              <a:t>I</a:t>
            </a:r>
            <a:r>
              <a:rPr lang="en" dirty="0"/>
              <a:t> managed to get everything done even though at fir</a:t>
            </a:r>
            <a:r>
              <a:rPr lang="en-GB" dirty="0" err="1"/>
              <a:t>st</a:t>
            </a:r>
            <a:r>
              <a:rPr lang="en" dirty="0"/>
              <a:t> </a:t>
            </a:r>
            <a:r>
              <a:rPr lang="en-GB" dirty="0"/>
              <a:t>I</a:t>
            </a:r>
            <a:r>
              <a:rPr lang="en" dirty="0"/>
              <a:t> thought it would be impossible.</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GB" dirty="0"/>
              <a:t>I</a:t>
            </a:r>
            <a:r>
              <a:rPr lang="en" dirty="0"/>
              <a:t>t was really tiring</a:t>
            </a:r>
          </a:p>
          <a:p>
            <a:pPr marL="640080" lvl="1" indent="-154940">
              <a:spcBef>
                <a:spcPts val="0"/>
              </a:spcBef>
              <a:buChar char="●"/>
            </a:pPr>
            <a:r>
              <a:rPr lang="en-GB" dirty="0"/>
              <a:t>I</a:t>
            </a:r>
            <a:r>
              <a:rPr lang="en" dirty="0"/>
              <a:t> overstepped the maximum presentation time</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GB" dirty="0" err="1"/>
              <a:t>Lerned</a:t>
            </a:r>
            <a:r>
              <a:rPr lang="en-GB" dirty="0"/>
              <a:t> how to implement user feedback into the final version of a wireframe</a:t>
            </a:r>
          </a:p>
          <a:p>
            <a:pPr marL="640080" lvl="1" indent="-154940">
              <a:spcBef>
                <a:spcPts val="0"/>
              </a:spcBef>
              <a:buChar char="●"/>
            </a:pPr>
            <a:r>
              <a:rPr lang="en-GB" dirty="0"/>
              <a:t>Learned what users usually look for when it comes to interface design for an app</a:t>
            </a:r>
          </a:p>
          <a:p>
            <a:pPr marL="640080" lvl="1" indent="-154940">
              <a:spcBef>
                <a:spcPts val="0"/>
              </a:spcBef>
              <a:buChar char="●"/>
            </a:pPr>
            <a:r>
              <a:rPr lang="en-GB" dirty="0"/>
              <a:t>Completed the MLP from scratch section.</a:t>
            </a:r>
          </a:p>
          <a:p>
            <a:pPr marL="640080" lvl="1" indent="-154940">
              <a:spcBef>
                <a:spcPts val="0"/>
              </a:spcBef>
              <a:buChar char="●"/>
            </a:pPr>
            <a:r>
              <a:rPr lang="en-GB" dirty="0"/>
              <a:t>Changed some interpretations of the results of the models' performances and added conclusions to sections.</a:t>
            </a:r>
          </a:p>
          <a:p>
            <a:pPr marL="640080" lvl="1" indent="-154940">
              <a:spcBef>
                <a:spcPts val="0"/>
              </a:spcBef>
              <a:buChar char="●"/>
            </a:pPr>
            <a:r>
              <a:rPr lang="en-GB" dirty="0"/>
              <a:t>Completed the Human-</a:t>
            </a:r>
            <a:r>
              <a:rPr lang="en-GB" dirty="0" err="1"/>
              <a:t>Centered</a:t>
            </a:r>
            <a:r>
              <a:rPr lang="en-GB" dirty="0"/>
              <a:t> AI section of the deliverable.</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 Think about what went wrong this block and how </a:t>
            </a:r>
            <a:r>
              <a:rPr lang="en-GB" dirty="0"/>
              <a:t>I</a:t>
            </a:r>
            <a:r>
              <a:rPr lang="en" dirty="0"/>
              <a:t> can improve next block.</a:t>
            </a:r>
            <a:endParaRPr dirty="0"/>
          </a:p>
        </p:txBody>
      </p:sp>
      <p:sp>
        <p:nvSpPr>
          <p:cNvPr id="228" name="Google Shape;228;p26"/>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1/3</a:t>
            </a:r>
            <a:endParaRPr/>
          </a:p>
        </p:txBody>
      </p:sp>
      <p:sp>
        <p:nvSpPr>
          <p:cNvPr id="229" name="Google Shape;229;p26"/>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
        <p:nvSpPr>
          <p:cNvPr id="230" name="Google Shape;230;p26"/>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02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8</a:t>
            </a:r>
            <a:r>
              <a:rPr lang="en" dirty="0"/>
              <a:t> - Feedback</a:t>
            </a:r>
            <a:endParaRPr dirty="0"/>
          </a:p>
        </p:txBody>
      </p:sp>
      <p:sp>
        <p:nvSpPr>
          <p:cNvPr id="238" name="Google Shape;238;p27"/>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239" name="Google Shape;239;p27"/>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b="1"/>
              <a:t>[Reviewer]</a:t>
            </a:r>
            <a:r>
              <a:rPr lang="en"/>
              <a:t> Feedback</a:t>
            </a:r>
            <a:endParaRPr/>
          </a:p>
          <a:p>
            <a:pPr marL="0" lvl="0" indent="0" algn="l" rtl="0">
              <a:spcBef>
                <a:spcPts val="800"/>
              </a:spcBef>
              <a:spcAft>
                <a:spcPts val="800"/>
              </a:spcAft>
              <a:buNone/>
            </a:pPr>
            <a:r>
              <a:rPr lang="en"/>
              <a:t>Response</a:t>
            </a:r>
            <a:endParaRPr/>
          </a:p>
        </p:txBody>
      </p:sp>
      <p:sp>
        <p:nvSpPr>
          <p:cNvPr id="240" name="Google Shape;240;p27"/>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2/3</a:t>
            </a:r>
            <a:endParaRPr/>
          </a:p>
        </p:txBody>
      </p:sp>
      <p:sp>
        <p:nvSpPr>
          <p:cNvPr id="241" name="Google Shape;241;p27"/>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8</a:t>
            </a:r>
            <a:endParaRPr dirty="0"/>
          </a:p>
        </p:txBody>
      </p:sp>
    </p:spTree>
    <p:extLst>
      <p:ext uri="{BB962C8B-B14F-4D97-AF65-F5344CB8AC3E}">
        <p14:creationId xmlns:p14="http://schemas.microsoft.com/office/powerpoint/2010/main" val="3657977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8  - Log</a:t>
            </a:r>
            <a:endParaRPr dirty="0"/>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US" dirty="0"/>
              <a:t>Evidence</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8</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a:extLst>
              <a:ext uri="{FF2B5EF4-FFF2-40B4-BE49-F238E27FC236}">
                <a16:creationId xmlns:a16="http://schemas.microsoft.com/office/drawing/2014/main" id="{17D83AB4-1294-2638-03AA-EE7BD481767E}"/>
              </a:ext>
            </a:extLst>
          </p:cNvPr>
          <p:cNvPicPr>
            <a:picLocks noChangeAspect="1"/>
          </p:cNvPicPr>
          <p:nvPr/>
        </p:nvPicPr>
        <p:blipFill>
          <a:blip r:embed="rId3"/>
          <a:stretch>
            <a:fillRect/>
          </a:stretch>
        </p:blipFill>
        <p:spPr>
          <a:xfrm>
            <a:off x="312493" y="1082694"/>
            <a:ext cx="5904390" cy="125660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760DD83-9020-DC47-B07E-826E0BB44538}"/>
              </a:ext>
            </a:extLst>
          </p:cNvPr>
          <p:cNvPicPr>
            <a:picLocks noChangeAspect="1"/>
          </p:cNvPicPr>
          <p:nvPr/>
        </p:nvPicPr>
        <p:blipFill>
          <a:blip r:embed="rId4"/>
          <a:stretch>
            <a:fillRect/>
          </a:stretch>
        </p:blipFill>
        <p:spPr>
          <a:xfrm>
            <a:off x="186166" y="2434169"/>
            <a:ext cx="4246676" cy="237965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8EF16D3-C2F9-D675-80C0-297967A8CBAC}"/>
              </a:ext>
            </a:extLst>
          </p:cNvPr>
          <p:cNvPicPr>
            <a:picLocks noChangeAspect="1"/>
          </p:cNvPicPr>
          <p:nvPr/>
        </p:nvPicPr>
        <p:blipFill>
          <a:blip r:embed="rId5"/>
          <a:stretch>
            <a:fillRect/>
          </a:stretch>
        </p:blipFill>
        <p:spPr>
          <a:xfrm>
            <a:off x="4711159" y="2434169"/>
            <a:ext cx="4294500" cy="1993555"/>
          </a:xfrm>
          <a:prstGeom prst="rect">
            <a:avLst/>
          </a:prstGeom>
        </p:spPr>
      </p:pic>
      <p:sp>
        <p:nvSpPr>
          <p:cNvPr id="9" name="TextBox 8">
            <a:extLst>
              <a:ext uri="{FF2B5EF4-FFF2-40B4-BE49-F238E27FC236}">
                <a16:creationId xmlns:a16="http://schemas.microsoft.com/office/drawing/2014/main" id="{D817F3E8-E502-B676-ED10-EFA5A6345E53}"/>
              </a:ext>
            </a:extLst>
          </p:cNvPr>
          <p:cNvSpPr txBox="1"/>
          <p:nvPr/>
        </p:nvSpPr>
        <p:spPr>
          <a:xfrm>
            <a:off x="4665492" y="4427724"/>
            <a:ext cx="4385833" cy="523220"/>
          </a:xfrm>
          <a:prstGeom prst="rect">
            <a:avLst/>
          </a:prstGeom>
          <a:noFill/>
        </p:spPr>
        <p:txBody>
          <a:bodyPr wrap="square">
            <a:spAutoFit/>
          </a:bodyPr>
          <a:lstStyle/>
          <a:p>
            <a:r>
              <a:rPr lang="en-GB" sz="700" dirty="0">
                <a:hlinkClick r:id="rId6"/>
              </a:rPr>
              <a:t>https://edubuas-my.sharepoint.com/personal/236578_buas_nl/_layouts/15/stream.aspx?id=%2Fpersonal%2F236578%5Fbuas%5Fnl%2FDocuments%2FDemo%20Video%201%2Emp4&amp;referrer=StreamWebApp%2EWeb&amp;referrerScenario=AddressBarCopied%2Eview%2E82958758%2D833c%2D452c%2D91f7</a:t>
            </a:r>
            <a:endParaRPr lang="en-RO" sz="700" dirty="0"/>
          </a:p>
        </p:txBody>
      </p:sp>
      <p:sp>
        <p:nvSpPr>
          <p:cNvPr id="11" name="TextBox 10">
            <a:extLst>
              <a:ext uri="{FF2B5EF4-FFF2-40B4-BE49-F238E27FC236}">
                <a16:creationId xmlns:a16="http://schemas.microsoft.com/office/drawing/2014/main" id="{C3B68038-1D1C-800B-6746-6B00748BD68D}"/>
              </a:ext>
            </a:extLst>
          </p:cNvPr>
          <p:cNvSpPr txBox="1"/>
          <p:nvPr/>
        </p:nvSpPr>
        <p:spPr>
          <a:xfrm>
            <a:off x="92675" y="4778794"/>
            <a:ext cx="4698546" cy="307777"/>
          </a:xfrm>
          <a:prstGeom prst="rect">
            <a:avLst/>
          </a:prstGeom>
          <a:noFill/>
        </p:spPr>
        <p:txBody>
          <a:bodyPr wrap="square">
            <a:spAutoFit/>
          </a:bodyPr>
          <a:lstStyle/>
          <a:p>
            <a:r>
              <a:rPr lang="en-RO" sz="700" dirty="0">
                <a:hlinkClick r:id="rId7"/>
              </a:rPr>
              <a:t>https://github.com/BredaUniversityADSAI/2023-24c-fai1-adsai-dariavladutu236578/blob/main/Week%208%20-%20Prototype%20-%20Human-Centered%20AI/T-testIndependentSamplesHCAI%20.ipynb</a:t>
            </a:r>
            <a:endParaRPr lang="en-RO" sz="700" dirty="0"/>
          </a:p>
        </p:txBody>
      </p:sp>
      <p:sp>
        <p:nvSpPr>
          <p:cNvPr id="13" name="TextBox 12">
            <a:extLst>
              <a:ext uri="{FF2B5EF4-FFF2-40B4-BE49-F238E27FC236}">
                <a16:creationId xmlns:a16="http://schemas.microsoft.com/office/drawing/2014/main" id="{6C55B629-36EB-BCC9-4AFE-A8EC8B63061D}"/>
              </a:ext>
            </a:extLst>
          </p:cNvPr>
          <p:cNvSpPr txBox="1"/>
          <p:nvPr/>
        </p:nvSpPr>
        <p:spPr>
          <a:xfrm>
            <a:off x="6343209" y="1069431"/>
            <a:ext cx="1130615" cy="923330"/>
          </a:xfrm>
          <a:prstGeom prst="rect">
            <a:avLst/>
          </a:prstGeom>
          <a:noFill/>
        </p:spPr>
        <p:txBody>
          <a:bodyPr wrap="square">
            <a:spAutoFit/>
          </a:bodyPr>
          <a:lstStyle/>
          <a:p>
            <a:r>
              <a:rPr lang="en-RO" sz="600" dirty="0">
                <a:hlinkClick r:id="rId8"/>
              </a:rPr>
              <a:t>https://github.com/BredaUniversityADSAI/2023-24c-fai1-adsai-dariavladutu236578/blob/main/Week%207%20-%20Human%20-%20centered%20AI/Screenshot%202024-04-05%20at%2001.43.07.png</a:t>
            </a:r>
            <a:endParaRPr lang="en-RO" sz="600" dirty="0"/>
          </a:p>
        </p:txBody>
      </p:sp>
    </p:spTree>
    <p:extLst>
      <p:ext uri="{BB962C8B-B14F-4D97-AF65-F5344CB8AC3E}">
        <p14:creationId xmlns:p14="http://schemas.microsoft.com/office/powerpoint/2010/main" val="312216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title"/>
          </p:nvPr>
        </p:nvSpPr>
        <p:spPr>
          <a:xfrm>
            <a:off x="182880" y="274320"/>
            <a:ext cx="2743200" cy="45330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latin typeface="Roboto" panose="02000000000000000000" pitchFamily="2" charset="0"/>
                <a:ea typeface="Roboto" panose="02000000000000000000" pitchFamily="2" charset="0"/>
                <a:cs typeface="Roboto" panose="02000000000000000000" pitchFamily="2" charset="0"/>
              </a:rPr>
              <a:t>Learning Log</a:t>
            </a:r>
            <a:br>
              <a:rPr lang="en-US" sz="3200" dirty="0">
                <a:latin typeface="Roboto" panose="02000000000000000000" pitchFamily="2" charset="0"/>
                <a:ea typeface="Roboto" panose="02000000000000000000" pitchFamily="2" charset="0"/>
                <a:cs typeface="Roboto" panose="02000000000000000000" pitchFamily="2" charset="0"/>
              </a:rPr>
            </a:br>
            <a:r>
              <a:rPr lang="en-US" sz="3200" dirty="0">
                <a:latin typeface="Roboto" panose="02000000000000000000" pitchFamily="2" charset="0"/>
                <a:ea typeface="Roboto" panose="02000000000000000000" pitchFamily="2" charset="0"/>
                <a:cs typeface="Roboto" panose="02000000000000000000" pitchFamily="2" charset="0"/>
              </a:rPr>
              <a:t>Structure</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A</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Starting this block</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Goals</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Section B</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Week log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C</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ILO section</a:t>
            </a:r>
            <a:br>
              <a:rPr lang="en-US" sz="1400" dirty="0">
                <a:latin typeface="Roboto" panose="02000000000000000000" pitchFamily="2" charset="0"/>
                <a:ea typeface="Roboto" panose="02000000000000000000" pitchFamily="2" charset="0"/>
                <a:cs typeface="Roboto" panose="02000000000000000000" pitchFamily="2" charset="0"/>
              </a:rPr>
            </a:b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err="1">
                <a:latin typeface="Roboto" panose="02000000000000000000" pitchFamily="2" charset="0"/>
                <a:ea typeface="Roboto" panose="02000000000000000000" pitchFamily="2" charset="0"/>
                <a:cs typeface="Roboto" panose="02000000000000000000" pitchFamily="2" charset="0"/>
              </a:rPr>
              <a:t>Section</a:t>
            </a:r>
            <a:r>
              <a:rPr lang="en-US" sz="1400" dirty="0">
                <a:latin typeface="Roboto" panose="02000000000000000000" pitchFamily="2" charset="0"/>
                <a:ea typeface="Roboto" panose="02000000000000000000" pitchFamily="2" charset="0"/>
                <a:cs typeface="Roboto" panose="02000000000000000000" pitchFamily="2" charset="0"/>
              </a:rPr>
              <a:t> D</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Block reflection</a:t>
            </a:r>
            <a:endParaRPr lang="en-US" sz="1400" dirty="0"/>
          </a:p>
        </p:txBody>
      </p:sp>
      <p:sp>
        <p:nvSpPr>
          <p:cNvPr id="102" name="Google Shape;102;p13"/>
          <p:cNvSpPr txBox="1">
            <a:spLocks noGrp="1"/>
          </p:cNvSpPr>
          <p:nvPr>
            <p:ph type="body" idx="2"/>
          </p:nvPr>
        </p:nvSpPr>
        <p:spPr>
          <a:xfrm>
            <a:off x="3383280" y="181535"/>
            <a:ext cx="5486400" cy="4887071"/>
          </a:xfrm>
          <a:prstGeom prst="rect">
            <a:avLst/>
          </a:prstGeom>
        </p:spPr>
        <p:txBody>
          <a:bodyPr spcFirstLastPara="1" wrap="square" lIns="91425" tIns="91425" rIns="91425" bIns="91425" anchor="ctr" anchorCtr="0">
            <a:noAutofit/>
          </a:bodyPr>
          <a:lstStyle/>
          <a:p>
            <a:pPr marL="0" indent="0">
              <a:buNone/>
            </a:pPr>
            <a:r>
              <a:rPr lang="en-US" b="1" u="sng" dirty="0">
                <a:latin typeface="Roboto" panose="02000000000000000000" pitchFamily="2" charset="0"/>
                <a:ea typeface="Roboto" panose="02000000000000000000" pitchFamily="2" charset="0"/>
                <a:cs typeface="Roboto" panose="02000000000000000000" pitchFamily="2" charset="0"/>
              </a:rPr>
              <a:t>Section A - My Plan</a:t>
            </a:r>
            <a:r>
              <a:rPr lang="en-US" b="1" dirty="0">
                <a:latin typeface="Roboto" panose="02000000000000000000" pitchFamily="2" charset="0"/>
                <a:ea typeface="Roboto" panose="02000000000000000000" pitchFamily="2" charset="0"/>
                <a:cs typeface="Roboto" panose="02000000000000000000" pitchFamily="2" charset="0"/>
              </a:rPr>
              <a:t> </a:t>
            </a:r>
            <a:endParaRPr lang="en-US" i="1" u="sng"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1</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Your plan describes your goals for the block. Starting with where you are right now, where do you want to be at the end of the block? I.e. what role(s) will you take responsibility for, and how will you demonstrate progress relevant to the ILOs for this block? What tasks and deliverables are best aligned with your role and the project brief?</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B - Weekly Log</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updated </a:t>
            </a:r>
            <a:r>
              <a:rPr lang="en-US" i="1" u="sng" dirty="0">
                <a:latin typeface="Roboto" panose="02000000000000000000" pitchFamily="2" charset="0"/>
                <a:ea typeface="Roboto" panose="02000000000000000000" pitchFamily="2" charset="0"/>
                <a:cs typeface="Roboto" panose="02000000000000000000" pitchFamily="2" charset="0"/>
              </a:rPr>
              <a:t>every week</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simply a log (journal) of what you do each day, and what you learn from it. It is your responsibility to update this regularly and frequently. Be sure to include working links to any specific evidence you are referencing (and make sure that you share your docs with the teaching team). Note: some of the required information may be captured in production documents such as your work log or peer reviews.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In such cases, you simply need to provide links to those artifacts and may include any explanatory comment or reflection you feel is appropriate. </a:t>
            </a: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(Some reflection is almost always a good idea as it provides the foundation for Section D.)</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C - ILO’s</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r>
              <a:rPr lang="en-US" i="1" dirty="0">
                <a:latin typeface="Roboto" panose="02000000000000000000" pitchFamily="2" charset="0"/>
                <a:ea typeface="Roboto" panose="02000000000000000000" pitchFamily="2" charset="0"/>
                <a:cs typeface="Roboto" panose="02000000000000000000" pitchFamily="2" charset="0"/>
              </a:rPr>
              <a:t>, but should be updated </a:t>
            </a:r>
            <a:r>
              <a:rPr lang="en-US" i="1" u="sng" dirty="0">
                <a:latin typeface="Roboto" panose="02000000000000000000" pitchFamily="2" charset="0"/>
                <a:ea typeface="Roboto" panose="02000000000000000000" pitchFamily="2" charset="0"/>
                <a:cs typeface="Roboto" panose="02000000000000000000" pitchFamily="2" charset="0"/>
              </a:rPr>
              <a:t>regularly.</a:t>
            </a:r>
            <a:endParaRPr lang="en-US" dirty="0">
              <a:latin typeface="Roboto" panose="02000000000000000000" pitchFamily="2" charset="0"/>
              <a:ea typeface="Roboto" panose="02000000000000000000" pitchFamily="2" charset="0"/>
              <a:cs typeface="Roboto" panose="02000000000000000000" pitchFamily="2" charset="0"/>
            </a:endParaRPr>
          </a:p>
          <a:p>
            <a:pPr marL="0" indent="0">
              <a:spcBef>
                <a:spcPts val="800"/>
              </a:spcBef>
              <a:buNone/>
            </a:pPr>
            <a:r>
              <a:rPr lang="en-US" dirty="0">
                <a:latin typeface="Roboto" panose="02000000000000000000" pitchFamily="2" charset="0"/>
                <a:ea typeface="Roboto" panose="02000000000000000000" pitchFamily="2" charset="0"/>
                <a:cs typeface="Roboto" panose="02000000000000000000" pitchFamily="2" charset="0"/>
              </a:rPr>
              <a:t>This is where you link your evidence to each of the Intended Learning Outcomes of this block.</a:t>
            </a:r>
          </a:p>
          <a:p>
            <a:pPr marL="0" indent="0">
              <a:spcBef>
                <a:spcPts val="800"/>
              </a:spcBef>
              <a:buNone/>
            </a:pPr>
            <a:r>
              <a:rPr lang="en-US" b="1" u="sng" dirty="0">
                <a:latin typeface="Roboto" panose="02000000000000000000" pitchFamily="2" charset="0"/>
                <a:ea typeface="Roboto" panose="02000000000000000000" pitchFamily="2" charset="0"/>
                <a:cs typeface="Roboto" panose="02000000000000000000" pitchFamily="2" charset="0"/>
              </a:rPr>
              <a:t>Section D – Reflection</a:t>
            </a:r>
            <a:br>
              <a:rPr lang="en-US" b="1" u="sng" dirty="0">
                <a:latin typeface="Roboto" panose="02000000000000000000" pitchFamily="2" charset="0"/>
                <a:ea typeface="Roboto" panose="02000000000000000000" pitchFamily="2" charset="0"/>
                <a:cs typeface="Roboto" panose="02000000000000000000" pitchFamily="2" charset="0"/>
              </a:rPr>
            </a:br>
            <a:r>
              <a:rPr lang="en-US" i="1" dirty="0">
                <a:latin typeface="Roboto" panose="02000000000000000000" pitchFamily="2" charset="0"/>
                <a:ea typeface="Roboto" panose="02000000000000000000" pitchFamily="2" charset="0"/>
                <a:cs typeface="Roboto" panose="02000000000000000000" pitchFamily="2" charset="0"/>
              </a:rPr>
              <a:t>Must be completed in </a:t>
            </a:r>
            <a:r>
              <a:rPr lang="en-US" i="1" u="sng" dirty="0">
                <a:latin typeface="Roboto" panose="02000000000000000000" pitchFamily="2" charset="0"/>
                <a:ea typeface="Roboto" panose="02000000000000000000" pitchFamily="2" charset="0"/>
                <a:cs typeface="Roboto" panose="02000000000000000000" pitchFamily="2" charset="0"/>
              </a:rPr>
              <a:t>week 8</a:t>
            </a:r>
          </a:p>
          <a:p>
            <a:pPr marL="0" lvl="0" indent="0" rtl="0">
              <a:spcBef>
                <a:spcPts val="800"/>
              </a:spcBef>
              <a:spcAft>
                <a:spcPts val="800"/>
              </a:spcAft>
              <a:buNone/>
            </a:pPr>
            <a:r>
              <a:rPr lang="en-US" dirty="0">
                <a:latin typeface="Roboto" panose="02000000000000000000" pitchFamily="2" charset="0"/>
                <a:ea typeface="Roboto" panose="02000000000000000000" pitchFamily="2" charset="0"/>
                <a:cs typeface="Roboto" panose="02000000000000000000" pitchFamily="2" charset="0"/>
              </a:rPr>
              <a:t>Summative reflection on your progress during the block including a critical assessment of everything you did and learned during the block. This is a comprehensive review of everything recorded in Section B, evaluated against the goals and planning laid out in Section A.</a:t>
            </a:r>
          </a:p>
        </p:txBody>
      </p:sp>
    </p:spTree>
    <p:extLst>
      <p:ext uri="{BB962C8B-B14F-4D97-AF65-F5344CB8AC3E}">
        <p14:creationId xmlns:p14="http://schemas.microsoft.com/office/powerpoint/2010/main" val="639184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C</a:t>
            </a:r>
            <a:endParaRPr sz="6000"/>
          </a:p>
        </p:txBody>
      </p:sp>
      <p:sp>
        <p:nvSpPr>
          <p:cNvPr id="357" name="Google Shape;357;p38"/>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a:t>
            </a:r>
            <a:endParaRPr/>
          </a:p>
          <a:p>
            <a:pPr marL="0" lvl="0" indent="0" algn="ctr" rtl="0">
              <a:spcBef>
                <a:spcPts val="0"/>
              </a:spcBef>
              <a:spcAft>
                <a:spcPts val="0"/>
              </a:spcAft>
              <a:buNone/>
            </a:pPr>
            <a:r>
              <a:rPr lang="en"/>
              <a:t>Intended Learning Outcomes</a:t>
            </a:r>
            <a:endParaRPr sz="3000"/>
          </a:p>
        </p:txBody>
      </p:sp>
      <p:sp>
        <p:nvSpPr>
          <p:cNvPr id="358" name="Google Shape;358;p38"/>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rPr>
              <a: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1</a:t>
            </a:r>
            <a:endParaRPr/>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Professional Practice</a:t>
            </a: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endParaRPr lang="en" dirty="0"/>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1</a:t>
            </a:r>
            <a:endParaRPr sz="40000">
              <a:solidFill>
                <a:srgbClr val="999999"/>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1</a:t>
            </a:r>
            <a:endParaRPr/>
          </a:p>
        </p:txBody>
      </p:sp>
      <p:sp>
        <p:nvSpPr>
          <p:cNvPr id="394" name="Google Shape;394;p42"/>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1/6</a:t>
            </a:r>
            <a:endParaRPr dirty="0"/>
          </a:p>
        </p:txBody>
      </p:sp>
      <p:sp>
        <p:nvSpPr>
          <p:cNvPr id="395" name="Google Shape;395;p42"/>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have notified the teaching staff about all of my absences and even contacted the student council regarding a personal family issue that affected my attendance for almost 2 weeks.</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Insufficient: I have prepared most </a:t>
            </a:r>
            <a:r>
              <a:rPr lang="en-US" sz="900" i="1" dirty="0" err="1">
                <a:solidFill>
                  <a:schemeClr val="lt1"/>
                </a:solidFill>
                <a:latin typeface="Helvetica Neue"/>
                <a:ea typeface="Helvetica Neue"/>
                <a:cs typeface="Helvetica Neue"/>
                <a:sym typeface="Helvetica Neue"/>
              </a:rPr>
              <a:t>DataLab</a:t>
            </a:r>
            <a:r>
              <a:rPr lang="en-US" sz="900" i="1" dirty="0">
                <a:solidFill>
                  <a:schemeClr val="lt1"/>
                </a:solidFill>
                <a:latin typeface="Helvetica Neue"/>
                <a:ea typeface="Helvetica Neue"/>
                <a:cs typeface="Helvetica Neue"/>
                <a:sym typeface="Helvetica Neue"/>
              </a:rPr>
              <a:t> Preparations on time and completely. I have updated my Work Log regularly and made sure to give detailed descriptions of the tasks, as well as provided evidence for my work where possible.</a:t>
            </a:r>
          </a:p>
          <a:p>
            <a:pPr marL="171450" lvl="0" indent="-171450" algn="l" rtl="0">
              <a:lnSpc>
                <a:spcPct val="115000"/>
              </a:lnSpc>
              <a:spcBef>
                <a:spcPts val="0"/>
              </a:spcBef>
              <a:spcAft>
                <a:spcPts val="0"/>
              </a:spcAft>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Sufficient: I have updated my work log on a regular basis.</a:t>
            </a:r>
          </a:p>
          <a:p>
            <a:pPr marL="171450" indent="-171450">
              <a:lnSpc>
                <a:spcPct val="115000"/>
              </a:lnSpc>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Good: I have made sure that my work adheres to professional standards regarding grammar, spelling, writing style, content, and neatness.</a:t>
            </a:r>
          </a:p>
          <a:p>
            <a:pPr marL="171450" lvl="0" indent="-171450" algn="l" rtl="0">
              <a:lnSpc>
                <a:spcPct val="115000"/>
              </a:lnSpc>
              <a:spcBef>
                <a:spcPts val="0"/>
              </a:spcBef>
              <a:spcAft>
                <a:spcPts val="0"/>
              </a:spcAft>
              <a:buFont typeface="Wingdings" pitchFamily="2" charset="2"/>
              <a:buChar char="ü"/>
            </a:pPr>
            <a:endParaRPr lang="en-US" sz="900" i="1" dirty="0">
              <a:solidFill>
                <a:schemeClr val="lt1"/>
              </a:solidFill>
              <a:latin typeface="Helvetica Neue"/>
              <a:ea typeface="Helvetica Neue"/>
              <a:cs typeface="Helvetica Neue"/>
              <a:sym typeface="Helvetica Neue"/>
            </a:endParaRPr>
          </a:p>
          <a:p>
            <a:pPr marL="171450" lvl="0" indent="-171450" algn="l" rtl="0">
              <a:lnSpc>
                <a:spcPct val="115000"/>
              </a:lnSpc>
              <a:spcBef>
                <a:spcPts val="0"/>
              </a:spcBef>
              <a:spcAft>
                <a:spcPts val="0"/>
              </a:spcAft>
              <a:buFont typeface="Wingdings" pitchFamily="2" charset="2"/>
              <a:buChar char="ü"/>
            </a:pPr>
            <a:endParaRPr lang="en-US" sz="9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IMPORTANT INFORMATION: The </a:t>
            </a:r>
            <a:r>
              <a:rPr lang="en-US" sz="900" i="1" dirty="0" err="1">
                <a:solidFill>
                  <a:schemeClr val="lt1"/>
                </a:solidFill>
                <a:latin typeface="Helvetica Neue"/>
                <a:ea typeface="Helvetica Neue"/>
                <a:cs typeface="Helvetica Neue"/>
                <a:sym typeface="Helvetica Neue"/>
              </a:rPr>
              <a:t>DataLab</a:t>
            </a:r>
            <a:r>
              <a:rPr lang="en-US" sz="900" i="1" dirty="0">
                <a:solidFill>
                  <a:schemeClr val="lt1"/>
                </a:solidFill>
                <a:latin typeface="Helvetica Neue"/>
                <a:ea typeface="Helvetica Neue"/>
                <a:cs typeface="Helvetica Neue"/>
                <a:sym typeface="Helvetica Neue"/>
              </a:rPr>
              <a:t> Preparations which have 2 submissions do so because I wanted to change the answers as I have used the preparations as a note-taking system. The first submission has always been on time. I urge you to consider the first submission for grading.</a:t>
            </a:r>
          </a:p>
          <a:p>
            <a:pPr marL="0" lvl="0" indent="0" algn="l" rtl="0">
              <a:lnSpc>
                <a:spcPct val="115000"/>
              </a:lnSpc>
              <a:spcBef>
                <a:spcPts val="0"/>
              </a:spcBef>
              <a:spcAft>
                <a:spcPts val="0"/>
              </a:spcAft>
              <a:buNone/>
            </a:pPr>
            <a:endParaRPr lang="en-US" sz="900" i="1" dirty="0">
              <a:solidFill>
                <a:schemeClr val="l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900" i="1" dirty="0">
                <a:solidFill>
                  <a:schemeClr val="lt1"/>
                </a:solidFill>
                <a:latin typeface="Helvetica Neue"/>
                <a:ea typeface="Helvetica Neue"/>
                <a:cs typeface="Helvetica Neue"/>
                <a:sym typeface="Helvetica Neue"/>
              </a:rPr>
              <a:t>LINK TO WORK LOG: </a:t>
            </a:r>
            <a:r>
              <a:rPr lang="en-US" sz="900" i="1" dirty="0">
                <a:solidFill>
                  <a:schemeClr val="lt1"/>
                </a:solidFill>
                <a:latin typeface="Helvetica Neue"/>
                <a:ea typeface="Helvetica Neue"/>
                <a:cs typeface="Helvetica Neue"/>
                <a:sym typeface="Helvetica Neue"/>
                <a:hlinkClick r:id="rId3"/>
              </a:rPr>
              <a:t>https://github.com/BredaUniversityADSAI/2023-24c-fai1-adsai-dariavladutu236578/blob/main/Deliverables/Worklog - Y1C_2023-24_ADSAI.xlsx</a:t>
            </a:r>
            <a:endParaRPr sz="900" i="1" dirty="0">
              <a:solidFill>
                <a:schemeClr val="lt1"/>
              </a:solidFill>
              <a:latin typeface="Helvetica Neue"/>
              <a:ea typeface="Helvetica Neue"/>
              <a:cs typeface="Helvetica Neue"/>
              <a:sym typeface="Helvetica Neue"/>
            </a:endParaRPr>
          </a:p>
        </p:txBody>
      </p:sp>
      <p:sp>
        <p:nvSpPr>
          <p:cNvPr id="396" name="Google Shape;396;p42"/>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professional behavior as well as accountability and ethics in the application of industry best practices for planning, communication, collaboration, and responsible execution of work assignments. </a:t>
            </a:r>
          </a:p>
        </p:txBody>
      </p:sp>
      <p:sp>
        <p:nvSpPr>
          <p:cNvPr id="397" name="Google Shape;397;p42"/>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1.</a:t>
            </a:r>
            <a:r>
              <a:rPr lang="en-US" dirty="0"/>
              <a:t>3</a:t>
            </a:r>
            <a:endParaRPr dirty="0"/>
          </a:p>
        </p:txBody>
      </p:sp>
      <p:sp>
        <p:nvSpPr>
          <p:cNvPr id="398" name="Google Shape;398;p42"/>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attends the </a:t>
            </a:r>
            <a:r>
              <a:rPr lang="en-US" dirty="0" err="1"/>
              <a:t>Datalab</a:t>
            </a:r>
            <a:r>
              <a:rPr lang="en-US" dirty="0"/>
              <a:t> sessions, and submits work, adhering to defined guidelines and processes in the Creative Brief.</a:t>
            </a:r>
            <a:endParaRPr lang="en-GB" dirty="0"/>
          </a:p>
        </p:txBody>
      </p:sp>
      <p:sp>
        <p:nvSpPr>
          <p:cNvPr id="399" name="Google Shape;399;p42"/>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Professional Practice</a:t>
            </a:r>
            <a:br>
              <a:rPr lang="en-US" sz="900" dirty="0"/>
            </a:br>
            <a:endParaRPr sz="900" dirty="0"/>
          </a:p>
        </p:txBody>
      </p:sp>
      <p:pic>
        <p:nvPicPr>
          <p:cNvPr id="4" name="Picture 3" descr="A screenshot of a computer&#10;&#10;Description automatically generated">
            <a:extLst>
              <a:ext uri="{FF2B5EF4-FFF2-40B4-BE49-F238E27FC236}">
                <a16:creationId xmlns:a16="http://schemas.microsoft.com/office/drawing/2014/main" id="{E617D8C9-919F-FB17-7178-DFC84424200A}"/>
              </a:ext>
            </a:extLst>
          </p:cNvPr>
          <p:cNvPicPr>
            <a:picLocks noChangeAspect="1"/>
          </p:cNvPicPr>
          <p:nvPr/>
        </p:nvPicPr>
        <p:blipFill>
          <a:blip r:embed="rId4"/>
          <a:stretch>
            <a:fillRect/>
          </a:stretch>
        </p:blipFill>
        <p:spPr>
          <a:xfrm>
            <a:off x="5815073" y="1152000"/>
            <a:ext cx="3237427" cy="202339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C6A26FA-6F69-6F0B-58D6-0763ACDBA825}"/>
              </a:ext>
            </a:extLst>
          </p:cNvPr>
          <p:cNvPicPr>
            <a:picLocks noChangeAspect="1"/>
          </p:cNvPicPr>
          <p:nvPr/>
        </p:nvPicPr>
        <p:blipFill rotWithShape="1">
          <a:blip r:embed="rId5"/>
          <a:srcRect l="18116" t="10905" r="19513"/>
          <a:stretch/>
        </p:blipFill>
        <p:spPr>
          <a:xfrm>
            <a:off x="6133762" y="3086474"/>
            <a:ext cx="2478959" cy="199186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a:t>
            </a:r>
            <a:r>
              <a:rPr lang="en-NL" dirty="0"/>
              <a:t>2</a:t>
            </a:r>
            <a:endParaRPr dirty="0"/>
          </a:p>
        </p:txBody>
      </p:sp>
      <p:sp>
        <p:nvSpPr>
          <p:cNvPr id="364" name="Google Shape;364;p3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Personal Development</a:t>
            </a:r>
            <a:endParaRPr/>
          </a:p>
          <a:p>
            <a:pPr marL="0" lvl="0" indent="0" algn="ctr" rtl="0">
              <a:spcBef>
                <a:spcPts val="0"/>
              </a:spcBef>
              <a:spcAft>
                <a:spcPts val="0"/>
              </a:spcAft>
              <a:buNone/>
            </a:pPr>
            <a:r>
              <a:rPr lang="en"/>
              <a:t>&amp; Academic Practice</a:t>
            </a:r>
            <a:endParaRPr/>
          </a:p>
        </p:txBody>
      </p:sp>
      <p:sp>
        <p:nvSpPr>
          <p:cNvPr id="365" name="Google Shape;365;p3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366" name="Google Shape;366;p3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NL" sz="40000" dirty="0">
                <a:solidFill>
                  <a:srgbClr val="999999"/>
                </a:solidFill>
                <a:latin typeface="Roboto"/>
                <a:ea typeface="Roboto"/>
                <a:cs typeface="Roboto"/>
                <a:sym typeface="Roboto"/>
              </a:rPr>
              <a:t>2</a:t>
            </a:r>
            <a:endParaRPr sz="40000" dirty="0">
              <a:solidFill>
                <a:srgbClr val="999999"/>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US" dirty="0"/>
              <a:t>2</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regularly engages in self-guided study and self-development, including active engagement in professional learning communities, studying online resources and active participation in (online) communities.</a:t>
            </a:r>
            <a:endParaRPr lang="en-GB"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Personal Development &amp; Academic Practice</a:t>
            </a:r>
            <a:endParaRPr sz="1100" dirty="0"/>
          </a:p>
        </p:txBody>
      </p:sp>
      <p:sp>
        <p:nvSpPr>
          <p:cNvPr id="4" name="Google Shape;395;p42">
            <a:extLst>
              <a:ext uri="{FF2B5EF4-FFF2-40B4-BE49-F238E27FC236}">
                <a16:creationId xmlns:a16="http://schemas.microsoft.com/office/drawing/2014/main" id="{7E93B4A9-D73C-446C-CDB2-6AA164C78E43}"/>
              </a:ext>
            </a:extLst>
          </p:cNvPr>
          <p:cNvSpPr txBox="1">
            <a:spLocks noGrp="1"/>
          </p:cNvSpPr>
          <p:nvPr>
            <p:ph type="body" idx="1"/>
          </p:nvPr>
        </p:nvSpPr>
        <p:spPr>
          <a:xfrm>
            <a:off x="182563" y="1069975"/>
            <a:ext cx="5486400" cy="3895725"/>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have participated in the week 9-10 Kaggle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Insufficient: I have completed, along with my team and to the best of our abilities, the Kaggle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Sufficient: The second challenge I have participated in is the Nao &amp; Pepper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Good: I have enrolled in the third challenge (Nao &amp; Pepper). Evidence will be provided after the challenge is finished. </a:t>
            </a:r>
            <a:endParaRPr sz="900" i="1" dirty="0">
              <a:solidFill>
                <a:schemeClr val="lt1"/>
              </a:solidFill>
              <a:latin typeface="Helvetica Neue"/>
              <a:ea typeface="Helvetica Neue"/>
              <a:cs typeface="Helvetica Neue"/>
              <a:sym typeface="Helvetica Neue"/>
            </a:endParaRPr>
          </a:p>
        </p:txBody>
      </p:sp>
      <p:pic>
        <p:nvPicPr>
          <p:cNvPr id="5" name="Picture 4" descr="A close-up of a black and white track&#10;&#10;Description automatically generated">
            <a:extLst>
              <a:ext uri="{FF2B5EF4-FFF2-40B4-BE49-F238E27FC236}">
                <a16:creationId xmlns:a16="http://schemas.microsoft.com/office/drawing/2014/main" id="{6F2FCF61-6013-9184-2BC8-CAB58EBAA337}"/>
              </a:ext>
            </a:extLst>
          </p:cNvPr>
          <p:cNvPicPr>
            <a:picLocks noChangeAspect="1"/>
          </p:cNvPicPr>
          <p:nvPr/>
        </p:nvPicPr>
        <p:blipFill>
          <a:blip r:embed="rId3"/>
          <a:stretch>
            <a:fillRect/>
          </a:stretch>
        </p:blipFill>
        <p:spPr>
          <a:xfrm>
            <a:off x="5864724" y="3148530"/>
            <a:ext cx="3096713" cy="1817170"/>
          </a:xfrm>
          <a:prstGeom prst="rect">
            <a:avLst/>
          </a:prstGeom>
        </p:spPr>
      </p:pic>
      <p:pic>
        <p:nvPicPr>
          <p:cNvPr id="7" name="Picture 6" descr="A group of people standing around a robot&#10;&#10;Description automatically generated">
            <a:extLst>
              <a:ext uri="{FF2B5EF4-FFF2-40B4-BE49-F238E27FC236}">
                <a16:creationId xmlns:a16="http://schemas.microsoft.com/office/drawing/2014/main" id="{93DB4720-A86B-FBBC-564E-63A063980FAC}"/>
              </a:ext>
            </a:extLst>
          </p:cNvPr>
          <p:cNvPicPr>
            <a:picLocks noChangeAspect="1"/>
          </p:cNvPicPr>
          <p:nvPr/>
        </p:nvPicPr>
        <p:blipFill>
          <a:blip r:embed="rId4"/>
          <a:stretch>
            <a:fillRect/>
          </a:stretch>
        </p:blipFill>
        <p:spPr>
          <a:xfrm flipV="1">
            <a:off x="6100195" y="1248292"/>
            <a:ext cx="2625769" cy="1843088"/>
          </a:xfrm>
          <a:prstGeom prst="rect">
            <a:avLst/>
          </a:prstGeom>
        </p:spPr>
      </p:pic>
      <p:pic>
        <p:nvPicPr>
          <p:cNvPr id="9" name="Picture 8" descr="A person and person sitting at a desk using a computer&#10;&#10;Description automatically generated">
            <a:extLst>
              <a:ext uri="{FF2B5EF4-FFF2-40B4-BE49-F238E27FC236}">
                <a16:creationId xmlns:a16="http://schemas.microsoft.com/office/drawing/2014/main" id="{613DE274-C69D-F468-FC03-DCAA84897F92}"/>
              </a:ext>
            </a:extLst>
          </p:cNvPr>
          <p:cNvPicPr>
            <a:picLocks noChangeAspect="1"/>
          </p:cNvPicPr>
          <p:nvPr/>
        </p:nvPicPr>
        <p:blipFill>
          <a:blip r:embed="rId5"/>
          <a:stretch>
            <a:fillRect/>
          </a:stretch>
        </p:blipFill>
        <p:spPr>
          <a:xfrm rot="5400000">
            <a:off x="4532711" y="2433651"/>
            <a:ext cx="2229921" cy="1672441"/>
          </a:xfrm>
          <a:prstGeom prst="rect">
            <a:avLst/>
          </a:prstGeom>
        </p:spPr>
      </p:pic>
      <p:sp>
        <p:nvSpPr>
          <p:cNvPr id="10" name="TextBox 9">
            <a:extLst>
              <a:ext uri="{FF2B5EF4-FFF2-40B4-BE49-F238E27FC236}">
                <a16:creationId xmlns:a16="http://schemas.microsoft.com/office/drawing/2014/main" id="{044C6386-BBF6-36DD-6FF6-70DC98899A27}"/>
              </a:ext>
            </a:extLst>
          </p:cNvPr>
          <p:cNvSpPr txBox="1"/>
          <p:nvPr/>
        </p:nvSpPr>
        <p:spPr>
          <a:xfrm>
            <a:off x="149765" y="2146675"/>
            <a:ext cx="1107996" cy="230832"/>
          </a:xfrm>
          <a:prstGeom prst="rect">
            <a:avLst/>
          </a:prstGeom>
          <a:noFill/>
        </p:spPr>
        <p:txBody>
          <a:bodyPr wrap="none" rtlCol="0">
            <a:spAutoFit/>
          </a:bodyPr>
          <a:lstStyle/>
          <a:p>
            <a:r>
              <a:rPr lang="en-RO" sz="900" dirty="0">
                <a:solidFill>
                  <a:schemeClr val="bg1"/>
                </a:solidFill>
              </a:rPr>
              <a:t>Links to evidence:</a:t>
            </a:r>
          </a:p>
        </p:txBody>
      </p:sp>
      <p:sp>
        <p:nvSpPr>
          <p:cNvPr id="11" name="TextBox 10">
            <a:extLst>
              <a:ext uri="{FF2B5EF4-FFF2-40B4-BE49-F238E27FC236}">
                <a16:creationId xmlns:a16="http://schemas.microsoft.com/office/drawing/2014/main" id="{9EFCDE7C-7513-F65B-BEF3-0A78040E29E2}"/>
              </a:ext>
            </a:extLst>
          </p:cNvPr>
          <p:cNvSpPr txBox="1"/>
          <p:nvPr/>
        </p:nvSpPr>
        <p:spPr>
          <a:xfrm>
            <a:off x="149765" y="2324832"/>
            <a:ext cx="3758001" cy="2031325"/>
          </a:xfrm>
          <a:prstGeom prst="rect">
            <a:avLst/>
          </a:prstGeom>
          <a:noFill/>
        </p:spPr>
        <p:txBody>
          <a:bodyPr wrap="square" rtlCol="0">
            <a:spAutoFit/>
          </a:bodyPr>
          <a:lstStyle/>
          <a:p>
            <a:pPr marL="171450" indent="-171450">
              <a:buFont typeface="Arial" panose="020B0604020202020204" pitchFamily="34" charset="0"/>
              <a:buChar char="•"/>
            </a:pPr>
            <a:r>
              <a:rPr lang="en-RO" sz="900" dirty="0">
                <a:solidFill>
                  <a:schemeClr val="bg1"/>
                </a:solidFill>
              </a:rPr>
              <a:t>DuckieTown –</a:t>
            </a:r>
            <a:r>
              <a:rPr lang="en-GB" sz="900" dirty="0">
                <a:solidFill>
                  <a:schemeClr val="bg1"/>
                </a:solidFill>
                <a:hlinkClick r:id="rId6"/>
              </a:rPr>
              <a:t>https://github.com/BredaUniversityADSAI/2023-24c-fai1-adsai-dariavladutu236578/blob/main/Week 9-10 challenges/Duckietown_challenges.ipynb</a:t>
            </a:r>
            <a:endParaRPr lang="en-RO" sz="900" dirty="0">
              <a:solidFill>
                <a:schemeClr val="bg1"/>
              </a:solidFill>
            </a:endParaRPr>
          </a:p>
          <a:p>
            <a:pPr marL="171450" indent="-171450">
              <a:buFont typeface="Arial" panose="020B0604020202020204" pitchFamily="34" charset="0"/>
              <a:buChar char="•"/>
            </a:pPr>
            <a:endParaRPr lang="en-RO" sz="900" dirty="0">
              <a:solidFill>
                <a:schemeClr val="bg1"/>
              </a:solidFill>
            </a:endParaRPr>
          </a:p>
          <a:p>
            <a:pPr marL="171450" indent="-171450">
              <a:buFont typeface="Arial" panose="020B0604020202020204" pitchFamily="34" charset="0"/>
              <a:buChar char="•"/>
            </a:pPr>
            <a:r>
              <a:rPr lang="en-RO" sz="900" dirty="0">
                <a:solidFill>
                  <a:schemeClr val="bg1"/>
                </a:solidFill>
              </a:rPr>
              <a:t>Nao and Pepper 1 – </a:t>
            </a:r>
            <a:r>
              <a:rPr lang="en-GB" sz="900" dirty="0">
                <a:solidFill>
                  <a:schemeClr val="bg1"/>
                </a:solidFill>
                <a:highlight>
                  <a:srgbClr val="FFFF00"/>
                </a:highlight>
                <a:hlinkClick r:id="rId7"/>
              </a:rPr>
              <a:t>https://github.com/BredaUniversityADSAI/2023-24c-fai1-adsai-dariavladutu236578/tree/main/Week 9-10 challenges/NAO and Pepper 1</a:t>
            </a:r>
            <a:endParaRPr lang="en-RO" sz="900" dirty="0">
              <a:solidFill>
                <a:schemeClr val="bg1"/>
              </a:solidFill>
              <a:highlight>
                <a:srgbClr val="FFFF00"/>
              </a:highlight>
            </a:endParaRPr>
          </a:p>
          <a:p>
            <a:pPr marL="171450" indent="-171450">
              <a:buFont typeface="Arial" panose="020B0604020202020204" pitchFamily="34" charset="0"/>
              <a:buChar char="•"/>
            </a:pPr>
            <a:endParaRPr lang="en-RO" sz="900" dirty="0">
              <a:solidFill>
                <a:schemeClr val="bg1"/>
              </a:solidFill>
            </a:endParaRPr>
          </a:p>
          <a:p>
            <a:pPr marL="171450" indent="-171450">
              <a:buFont typeface="Arial" panose="020B0604020202020204" pitchFamily="34" charset="0"/>
              <a:buChar char="•"/>
            </a:pPr>
            <a:endParaRPr lang="en-RO" sz="900" dirty="0">
              <a:solidFill>
                <a:schemeClr val="bg1"/>
              </a:solidFill>
            </a:endParaRPr>
          </a:p>
          <a:p>
            <a:pPr marL="171450" indent="-171450">
              <a:buFont typeface="Arial" panose="020B0604020202020204" pitchFamily="34" charset="0"/>
              <a:buChar char="•"/>
            </a:pPr>
            <a:r>
              <a:rPr lang="en-RO" sz="900" dirty="0">
                <a:solidFill>
                  <a:schemeClr val="bg1"/>
                </a:solidFill>
              </a:rPr>
              <a:t>Nao and Pepper 2 – </a:t>
            </a:r>
            <a:endParaRPr lang="en-GB" sz="900" dirty="0">
              <a:solidFill>
                <a:schemeClr val="bg1"/>
              </a:solidFill>
            </a:endParaRPr>
          </a:p>
          <a:p>
            <a:r>
              <a:rPr lang="en-GB" sz="900" dirty="0">
                <a:solidFill>
                  <a:schemeClr val="bg1"/>
                </a:solidFill>
                <a:hlinkClick r:id="rId8"/>
              </a:rPr>
              <a:t>https://github.com/BredaUniversityADSAI/2023-24c-fai1-adsai-dariavladutu236578/tree/main/Week 9-10 challenges/Albert Heijn NAO (NAO and Pepper 2)</a:t>
            </a:r>
            <a:endParaRPr lang="en-GB" sz="9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2</a:t>
            </a:r>
            <a:endParaRPr/>
          </a:p>
        </p:txBody>
      </p:sp>
      <p:sp>
        <p:nvSpPr>
          <p:cNvPr id="457" name="Google Shape;457;p48"/>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2/6</a:t>
            </a:r>
            <a:endParaRPr dirty="0"/>
          </a:p>
        </p:txBody>
      </p:sp>
      <p:sp>
        <p:nvSpPr>
          <p:cNvPr id="459" name="Google Shape;459;p48"/>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demonstrates self-exploration and personal development, good academic practices in learning how to learn and the acquisition of professional knowledge through research, study, analysis, applied practice, discussion and reporting, where an excellent performance would show.</a:t>
            </a:r>
          </a:p>
        </p:txBody>
      </p:sp>
      <p:sp>
        <p:nvSpPr>
          <p:cNvPr id="460" name="Google Shape;460;p48"/>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a:t>
            </a:r>
            <a:r>
              <a:rPr lang="en-US" dirty="0"/>
              <a:t>2</a:t>
            </a:r>
            <a:endParaRPr dirty="0"/>
          </a:p>
        </p:txBody>
      </p:sp>
      <p:sp>
        <p:nvSpPr>
          <p:cNvPr id="461" name="Google Shape;461;p48"/>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regularly engages in self-guided study and self-development, including active engagement in professional learning communities, studying online resources and active participation in (online) communities.</a:t>
            </a:r>
            <a:endParaRPr lang="en-GB" dirty="0"/>
          </a:p>
        </p:txBody>
      </p:sp>
      <p:sp>
        <p:nvSpPr>
          <p:cNvPr id="462" name="Google Shape;462;p48"/>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Personal Development &amp; Academic Practice</a:t>
            </a:r>
            <a:endParaRPr sz="1100" dirty="0"/>
          </a:p>
        </p:txBody>
      </p:sp>
      <p:sp>
        <p:nvSpPr>
          <p:cNvPr id="4" name="Google Shape;395;p42">
            <a:extLst>
              <a:ext uri="{FF2B5EF4-FFF2-40B4-BE49-F238E27FC236}">
                <a16:creationId xmlns:a16="http://schemas.microsoft.com/office/drawing/2014/main" id="{7E93B4A9-D73C-446C-CDB2-6AA164C78E43}"/>
              </a:ext>
            </a:extLst>
          </p:cNvPr>
          <p:cNvSpPr txBox="1">
            <a:spLocks noGrp="1"/>
          </p:cNvSpPr>
          <p:nvPr>
            <p:ph type="body" idx="1"/>
          </p:nvPr>
        </p:nvSpPr>
        <p:spPr>
          <a:xfrm>
            <a:off x="182563" y="1069975"/>
            <a:ext cx="5486400" cy="3895725"/>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have participated in the week 9-10 Kaggle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Insufficient: I have completed, along with my team and to the best of our abilities, the Kaggle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Sufficient: The second challenge I have participated in is the Nao &amp; Pepper challenge.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Good: I have enrolled in the third challenge (Nao &amp; Pepper). Evidence will be provided after the challenge is finished. </a:t>
            </a:r>
            <a:endParaRPr sz="900" i="1" dirty="0">
              <a:solidFill>
                <a:schemeClr val="lt1"/>
              </a:solidFill>
              <a:latin typeface="Helvetica Neue"/>
              <a:ea typeface="Helvetica Neue"/>
              <a:cs typeface="Helvetica Neue"/>
              <a:sym typeface="Helvetica Neue"/>
            </a:endParaRPr>
          </a:p>
        </p:txBody>
      </p:sp>
      <p:sp>
        <p:nvSpPr>
          <p:cNvPr id="10" name="TextBox 9">
            <a:extLst>
              <a:ext uri="{FF2B5EF4-FFF2-40B4-BE49-F238E27FC236}">
                <a16:creationId xmlns:a16="http://schemas.microsoft.com/office/drawing/2014/main" id="{044C6386-BBF6-36DD-6FF6-70DC98899A27}"/>
              </a:ext>
            </a:extLst>
          </p:cNvPr>
          <p:cNvSpPr txBox="1"/>
          <p:nvPr/>
        </p:nvSpPr>
        <p:spPr>
          <a:xfrm>
            <a:off x="172834" y="2163527"/>
            <a:ext cx="1838965" cy="230832"/>
          </a:xfrm>
          <a:prstGeom prst="rect">
            <a:avLst/>
          </a:prstGeom>
          <a:noFill/>
        </p:spPr>
        <p:txBody>
          <a:bodyPr wrap="none" rtlCol="0">
            <a:spAutoFit/>
          </a:bodyPr>
          <a:lstStyle/>
          <a:p>
            <a:r>
              <a:rPr lang="en-RO" sz="900" dirty="0">
                <a:solidFill>
                  <a:schemeClr val="bg1"/>
                </a:solidFill>
              </a:rPr>
              <a:t>Evidence of submission on time:</a:t>
            </a:r>
          </a:p>
        </p:txBody>
      </p:sp>
      <p:pic>
        <p:nvPicPr>
          <p:cNvPr id="3" name="Picture 2">
            <a:extLst>
              <a:ext uri="{FF2B5EF4-FFF2-40B4-BE49-F238E27FC236}">
                <a16:creationId xmlns:a16="http://schemas.microsoft.com/office/drawing/2014/main" id="{A61BBCF0-B7D9-4A20-8BBC-E79620E5F60D}"/>
              </a:ext>
            </a:extLst>
          </p:cNvPr>
          <p:cNvPicPr>
            <a:picLocks noChangeAspect="1"/>
          </p:cNvPicPr>
          <p:nvPr/>
        </p:nvPicPr>
        <p:blipFill>
          <a:blip r:embed="rId3"/>
          <a:stretch>
            <a:fillRect/>
          </a:stretch>
        </p:blipFill>
        <p:spPr>
          <a:xfrm>
            <a:off x="2214150" y="2163527"/>
            <a:ext cx="5395544" cy="6286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CE0F3C6-83FA-5D0C-0189-1A4D07D2809D}"/>
              </a:ext>
            </a:extLst>
          </p:cNvPr>
          <p:cNvPicPr>
            <a:picLocks noChangeAspect="1"/>
          </p:cNvPicPr>
          <p:nvPr/>
        </p:nvPicPr>
        <p:blipFill>
          <a:blip r:embed="rId4"/>
          <a:stretch>
            <a:fillRect/>
          </a:stretch>
        </p:blipFill>
        <p:spPr>
          <a:xfrm>
            <a:off x="2214150" y="2854950"/>
            <a:ext cx="5385815" cy="1102198"/>
          </a:xfrm>
          <a:prstGeom prst="rect">
            <a:avLst/>
          </a:prstGeom>
        </p:spPr>
      </p:pic>
      <p:sp>
        <p:nvSpPr>
          <p:cNvPr id="5" name="TextBox 4">
            <a:extLst>
              <a:ext uri="{FF2B5EF4-FFF2-40B4-BE49-F238E27FC236}">
                <a16:creationId xmlns:a16="http://schemas.microsoft.com/office/drawing/2014/main" id="{51631D4B-BED0-0B29-8B9E-30B67EE2BA6B}"/>
              </a:ext>
            </a:extLst>
          </p:cNvPr>
          <p:cNvSpPr txBox="1"/>
          <p:nvPr/>
        </p:nvSpPr>
        <p:spPr>
          <a:xfrm>
            <a:off x="182563" y="3940446"/>
            <a:ext cx="8458192" cy="369332"/>
          </a:xfrm>
          <a:prstGeom prst="rect">
            <a:avLst/>
          </a:prstGeom>
          <a:noFill/>
        </p:spPr>
        <p:txBody>
          <a:bodyPr wrap="square">
            <a:spAutoFit/>
          </a:bodyPr>
          <a:lstStyle/>
          <a:p>
            <a:r>
              <a:rPr lang="en-GB" sz="900" dirty="0">
                <a:highlight>
                  <a:srgbClr val="FFFF00"/>
                </a:highlight>
              </a:rPr>
              <a:t>As the feedback provided after the first submission states that the third 9-10 weeks challenges were not uploaded before the deadline, here is the evidence for the submission (the deadline was 24</a:t>
            </a:r>
            <a:r>
              <a:rPr lang="en-GB" sz="900" baseline="30000" dirty="0">
                <a:highlight>
                  <a:srgbClr val="FFFF00"/>
                </a:highlight>
              </a:rPr>
              <a:t>th</a:t>
            </a:r>
            <a:r>
              <a:rPr lang="en-GB" sz="900" dirty="0">
                <a:highlight>
                  <a:srgbClr val="FFFF00"/>
                </a:highlight>
              </a:rPr>
              <a:t> of April):</a:t>
            </a:r>
          </a:p>
        </p:txBody>
      </p:sp>
      <p:pic>
        <p:nvPicPr>
          <p:cNvPr id="7" name="Picture 6">
            <a:extLst>
              <a:ext uri="{FF2B5EF4-FFF2-40B4-BE49-F238E27FC236}">
                <a16:creationId xmlns:a16="http://schemas.microsoft.com/office/drawing/2014/main" id="{2FFD1D3B-0D02-563B-BEB5-84FB6E3D29B1}"/>
              </a:ext>
            </a:extLst>
          </p:cNvPr>
          <p:cNvPicPr>
            <a:picLocks noChangeAspect="1"/>
          </p:cNvPicPr>
          <p:nvPr/>
        </p:nvPicPr>
        <p:blipFill>
          <a:blip r:embed="rId5"/>
          <a:stretch>
            <a:fillRect/>
          </a:stretch>
        </p:blipFill>
        <p:spPr>
          <a:xfrm>
            <a:off x="2214150" y="4390132"/>
            <a:ext cx="5714959" cy="652512"/>
          </a:xfrm>
          <a:prstGeom prst="rect">
            <a:avLst/>
          </a:prstGeom>
        </p:spPr>
      </p:pic>
    </p:spTree>
    <p:extLst>
      <p:ext uri="{BB962C8B-B14F-4D97-AF65-F5344CB8AC3E}">
        <p14:creationId xmlns:p14="http://schemas.microsoft.com/office/powerpoint/2010/main" val="541996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ILO 3</a:t>
            </a:r>
            <a:endParaRPr/>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Understanding</a:t>
            </a:r>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indent="0"/>
            <a:r>
              <a:rPr lang="en-US" dirty="0">
                <a:solidFill>
                  <a:schemeClr val="bg1"/>
                </a:solidFill>
              </a:rPr>
              <a:t>The student is able to generate an idea for an application and identifies a  target market in need of this product as well as evaluate this idea based on potential disruptive technology risks and the AI canvas.</a:t>
            </a:r>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3</a:t>
            </a:r>
            <a:endParaRPr sz="40000">
              <a:solidFill>
                <a:srgbClr val="999999"/>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3</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800" i="1" dirty="0">
                <a:solidFill>
                  <a:schemeClr val="lt1"/>
                </a:solidFill>
                <a:latin typeface="Helvetica Neue"/>
                <a:ea typeface="Helvetica Neue"/>
                <a:cs typeface="Helvetica Neue"/>
                <a:sym typeface="Helvetica Neue"/>
              </a:rPr>
              <a:t>Poor: I have conducted research into the restaurant industry by using online resources, as well as interviewing with the owner of the facility where I personally work. I have identified the problem of efficient stock management.</a:t>
            </a:r>
          </a:p>
          <a:p>
            <a:pPr marL="171450" lvl="0" indent="-171450" algn="l" rtl="0">
              <a:lnSpc>
                <a:spcPct val="115000"/>
              </a:lnSpc>
              <a:spcBef>
                <a:spcPts val="0"/>
              </a:spcBef>
              <a:spcAft>
                <a:spcPts val="0"/>
              </a:spcAft>
              <a:buFont typeface="Wingdings" pitchFamily="2" charset="2"/>
              <a:buChar char="ü"/>
            </a:pPr>
            <a:r>
              <a:rPr lang="en-US" sz="800" i="1" dirty="0">
                <a:solidFill>
                  <a:schemeClr val="lt1"/>
                </a:solidFill>
                <a:latin typeface="Helvetica Neue"/>
                <a:ea typeface="Helvetica Neue"/>
                <a:cs typeface="Helvetica Neue"/>
                <a:sym typeface="Helvetica Neue"/>
              </a:rPr>
              <a:t>Insufficient: I have conducted a stockholder analysis using the Power and Interest grid matrix, and identified the main stockholders. I have described each stockholder in detail also based on their individual roles.</a:t>
            </a:r>
          </a:p>
          <a:p>
            <a:pPr marL="171450" lvl="0" indent="-171450" algn="l" rtl="0">
              <a:lnSpc>
                <a:spcPct val="115000"/>
              </a:lnSpc>
              <a:spcBef>
                <a:spcPts val="0"/>
              </a:spcBef>
              <a:spcAft>
                <a:spcPts val="0"/>
              </a:spcAft>
              <a:buFont typeface="Wingdings" pitchFamily="2" charset="2"/>
              <a:buChar char="ü"/>
            </a:pPr>
            <a:r>
              <a:rPr lang="en-US" sz="800" i="1" dirty="0">
                <a:solidFill>
                  <a:schemeClr val="lt1"/>
                </a:solidFill>
                <a:latin typeface="Helvetica Neue"/>
                <a:ea typeface="Helvetica Neue"/>
                <a:cs typeface="Helvetica Neue"/>
                <a:sym typeface="Helvetica Neue"/>
              </a:rPr>
              <a:t>Sufficient: I have realized a DAPS diagram using the previous knowledge and I have showcased details about the features of the model and its classes, the decision framework, and what value my idea brings to the industry.</a:t>
            </a:r>
          </a:p>
          <a:p>
            <a:pPr marL="171450" lvl="0" indent="-171450" algn="l" rtl="0">
              <a:lnSpc>
                <a:spcPct val="115000"/>
              </a:lnSpc>
              <a:spcBef>
                <a:spcPts val="0"/>
              </a:spcBef>
              <a:spcAft>
                <a:spcPts val="0"/>
              </a:spcAft>
              <a:buFont typeface="Wingdings" pitchFamily="2" charset="2"/>
              <a:buChar char="ü"/>
            </a:pPr>
            <a:r>
              <a:rPr lang="en-US" sz="800" i="1" dirty="0">
                <a:solidFill>
                  <a:schemeClr val="lt1"/>
                </a:solidFill>
                <a:latin typeface="Helvetica Neue"/>
                <a:ea typeface="Helvetica Neue"/>
                <a:cs typeface="Helvetica Neue"/>
                <a:sym typeface="Helvetica Neue"/>
              </a:rPr>
              <a:t>Good: I have created an application that aligns with the data analytics problem by attempting to solve one of the most common problems in the </a:t>
            </a:r>
            <a:r>
              <a:rPr lang="en-US" sz="800" i="1" dirty="0" err="1">
                <a:solidFill>
                  <a:schemeClr val="lt1"/>
                </a:solidFill>
                <a:latin typeface="Helvetica Neue"/>
                <a:ea typeface="Helvetica Neue"/>
                <a:cs typeface="Helvetica Neue"/>
                <a:sym typeface="Helvetica Neue"/>
              </a:rPr>
              <a:t>HoReCa</a:t>
            </a:r>
            <a:r>
              <a:rPr lang="en-US" sz="800" i="1" dirty="0">
                <a:solidFill>
                  <a:schemeClr val="lt1"/>
                </a:solidFill>
                <a:latin typeface="Helvetica Neue"/>
                <a:ea typeface="Helvetica Neue"/>
                <a:cs typeface="Helvetica Neue"/>
                <a:sym typeface="Helvetica Neue"/>
              </a:rPr>
              <a:t> industry.</a:t>
            </a:r>
          </a:p>
          <a:p>
            <a:pPr marL="171450" lvl="0" indent="-171450" algn="l" rtl="0">
              <a:lnSpc>
                <a:spcPct val="115000"/>
              </a:lnSpc>
              <a:spcBef>
                <a:spcPts val="0"/>
              </a:spcBef>
              <a:spcAft>
                <a:spcPts val="0"/>
              </a:spcAft>
              <a:buFont typeface="Wingdings" pitchFamily="2" charset="2"/>
              <a:buChar char="ü"/>
            </a:pPr>
            <a:r>
              <a:rPr lang="en-US" sz="800" i="1" dirty="0">
                <a:solidFill>
                  <a:schemeClr val="lt1"/>
                </a:solidFill>
                <a:latin typeface="Helvetica Neue"/>
                <a:ea typeface="Helvetica Neue"/>
                <a:cs typeface="Helvetica Neue"/>
                <a:sym typeface="Helvetica Neue"/>
              </a:rPr>
              <a:t>Excellent: The application idea delivers value to the </a:t>
            </a:r>
            <a:r>
              <a:rPr lang="en-US" sz="800" i="1" dirty="0" err="1">
                <a:solidFill>
                  <a:schemeClr val="lt1"/>
                </a:solidFill>
                <a:latin typeface="Helvetica Neue"/>
                <a:ea typeface="Helvetica Neue"/>
                <a:cs typeface="Helvetica Neue"/>
                <a:sym typeface="Helvetica Neue"/>
              </a:rPr>
              <a:t>HoReCa</a:t>
            </a:r>
            <a:r>
              <a:rPr lang="en-US" sz="800" i="1" dirty="0">
                <a:solidFill>
                  <a:schemeClr val="lt1"/>
                </a:solidFill>
                <a:latin typeface="Helvetica Neue"/>
                <a:ea typeface="Helvetica Neue"/>
                <a:cs typeface="Helvetica Neue"/>
                <a:sym typeface="Helvetica Neue"/>
              </a:rPr>
              <a:t> industry.</a:t>
            </a:r>
          </a:p>
          <a:p>
            <a:pPr marL="0" lvl="0" indent="0" algn="l" rtl="0">
              <a:lnSpc>
                <a:spcPct val="115000"/>
              </a:lnSpc>
              <a:spcBef>
                <a:spcPts val="0"/>
              </a:spcBef>
              <a:spcAft>
                <a:spcPts val="0"/>
              </a:spcAft>
              <a:buNone/>
            </a:pPr>
            <a:endParaRPr lang="en-US" sz="7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3.1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 </a:t>
            </a:r>
          </a:p>
        </p:txBody>
      </p:sp>
      <p:sp>
        <p:nvSpPr>
          <p:cNvPr id="8" name="Google Shape;459;p48">
            <a:extLst>
              <a:ext uri="{FF2B5EF4-FFF2-40B4-BE49-F238E27FC236}">
                <a16:creationId xmlns:a16="http://schemas.microsoft.com/office/drawing/2014/main" id="{DE8B85CC-86BE-FFBA-5E25-9E5D1318CD48}"/>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r>
              <a:rPr lang="en-US" dirty="0">
                <a:solidFill>
                  <a:schemeClr val="bg1"/>
                </a:solidFill>
              </a:rPr>
              <a:t>The student is able to identify a data-analytics problem using DAPS diagram and creates an idea for an AI application that solves the problem and delivers value to an organization or industry.</a:t>
            </a:r>
          </a:p>
        </p:txBody>
      </p:sp>
      <p:sp>
        <p:nvSpPr>
          <p:cNvPr id="4" name="Google Shape;462;p48">
            <a:extLst>
              <a:ext uri="{FF2B5EF4-FFF2-40B4-BE49-F238E27FC236}">
                <a16:creationId xmlns:a16="http://schemas.microsoft.com/office/drawing/2014/main" id="{4B1AFA75-0BFC-2AF2-8AED-33D45D7F864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Business Understanding</a:t>
            </a:r>
            <a:endParaRPr sz="1100" dirty="0"/>
          </a:p>
        </p:txBody>
      </p:sp>
      <p:pic>
        <p:nvPicPr>
          <p:cNvPr id="5" name="Picture 4" descr="A screenshot of a computer&#10;&#10;Description automatically generated">
            <a:extLst>
              <a:ext uri="{FF2B5EF4-FFF2-40B4-BE49-F238E27FC236}">
                <a16:creationId xmlns:a16="http://schemas.microsoft.com/office/drawing/2014/main" id="{AD094FD6-7A77-2E25-5B29-3D3A4E74FEA5}"/>
              </a:ext>
            </a:extLst>
          </p:cNvPr>
          <p:cNvPicPr>
            <a:picLocks noChangeAspect="1"/>
          </p:cNvPicPr>
          <p:nvPr/>
        </p:nvPicPr>
        <p:blipFill>
          <a:blip r:embed="rId3"/>
          <a:stretch>
            <a:fillRect/>
          </a:stretch>
        </p:blipFill>
        <p:spPr>
          <a:xfrm>
            <a:off x="362542" y="2684486"/>
            <a:ext cx="2123483" cy="22805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00CE393-9881-DD62-F3F1-9BD7AB74FE46}"/>
              </a:ext>
            </a:extLst>
          </p:cNvPr>
          <p:cNvPicPr>
            <a:picLocks noChangeAspect="1"/>
          </p:cNvPicPr>
          <p:nvPr/>
        </p:nvPicPr>
        <p:blipFill>
          <a:blip r:embed="rId4"/>
          <a:stretch>
            <a:fillRect/>
          </a:stretch>
        </p:blipFill>
        <p:spPr>
          <a:xfrm>
            <a:off x="5725982" y="1230337"/>
            <a:ext cx="3326518" cy="187116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9152A9B5-CC74-9305-828E-EC835E274D9A}"/>
              </a:ext>
            </a:extLst>
          </p:cNvPr>
          <p:cNvPicPr>
            <a:picLocks noChangeAspect="1"/>
          </p:cNvPicPr>
          <p:nvPr/>
        </p:nvPicPr>
        <p:blipFill>
          <a:blip r:embed="rId5"/>
          <a:stretch>
            <a:fillRect/>
          </a:stretch>
        </p:blipFill>
        <p:spPr>
          <a:xfrm>
            <a:off x="5725982" y="3179648"/>
            <a:ext cx="3365749" cy="1893234"/>
          </a:xfrm>
          <a:prstGeom prst="rect">
            <a:avLst/>
          </a:prstGeom>
        </p:spPr>
      </p:pic>
      <p:sp>
        <p:nvSpPr>
          <p:cNvPr id="13" name="TextBox 12">
            <a:extLst>
              <a:ext uri="{FF2B5EF4-FFF2-40B4-BE49-F238E27FC236}">
                <a16:creationId xmlns:a16="http://schemas.microsoft.com/office/drawing/2014/main" id="{54E58D08-7DF1-C5F9-8C0D-CFEBCFD92CB0}"/>
              </a:ext>
            </a:extLst>
          </p:cNvPr>
          <p:cNvSpPr txBox="1"/>
          <p:nvPr/>
        </p:nvSpPr>
        <p:spPr>
          <a:xfrm>
            <a:off x="2486025" y="2684438"/>
            <a:ext cx="2295821" cy="246221"/>
          </a:xfrm>
          <a:prstGeom prst="rect">
            <a:avLst/>
          </a:prstGeom>
          <a:noFill/>
        </p:spPr>
        <p:txBody>
          <a:bodyPr wrap="square" rtlCol="0">
            <a:spAutoFit/>
          </a:bodyPr>
          <a:lstStyle/>
          <a:p>
            <a:r>
              <a:rPr lang="en-RO" sz="1000" dirty="0">
                <a:solidFill>
                  <a:schemeClr val="bg1"/>
                </a:solidFill>
              </a:rPr>
              <a:t>Link to the DAPS diagram:</a:t>
            </a:r>
          </a:p>
        </p:txBody>
      </p:sp>
      <p:sp>
        <p:nvSpPr>
          <p:cNvPr id="15" name="TextBox 14">
            <a:extLst>
              <a:ext uri="{FF2B5EF4-FFF2-40B4-BE49-F238E27FC236}">
                <a16:creationId xmlns:a16="http://schemas.microsoft.com/office/drawing/2014/main" id="{3B3B5AAC-D556-8724-88C3-9DEE2FD80EE9}"/>
              </a:ext>
            </a:extLst>
          </p:cNvPr>
          <p:cNvSpPr txBox="1"/>
          <p:nvPr/>
        </p:nvSpPr>
        <p:spPr>
          <a:xfrm>
            <a:off x="2447671" y="2856482"/>
            <a:ext cx="3259964" cy="707886"/>
          </a:xfrm>
          <a:prstGeom prst="rect">
            <a:avLst/>
          </a:prstGeom>
          <a:noFill/>
        </p:spPr>
        <p:txBody>
          <a:bodyPr wrap="square">
            <a:spAutoFit/>
          </a:bodyPr>
          <a:lstStyle/>
          <a:p>
            <a:r>
              <a:rPr lang="en-GB" sz="1000" b="0" dirty="0">
                <a:solidFill>
                  <a:srgbClr val="D4D4D4"/>
                </a:solidFill>
                <a:effectLst/>
                <a:latin typeface="+mn-lt"/>
                <a:hlinkClick r:id="rId6"/>
              </a:rPr>
              <a:t>https://</a:t>
            </a:r>
            <a:r>
              <a:rPr lang="en-GB" sz="1000" b="0" dirty="0" err="1">
                <a:solidFill>
                  <a:srgbClr val="D4D4D4"/>
                </a:solidFill>
                <a:effectLst/>
                <a:latin typeface="+mn-lt"/>
                <a:hlinkClick r:id="rId6"/>
              </a:rPr>
              <a:t>github.com</a:t>
            </a:r>
            <a:r>
              <a:rPr lang="en-GB" sz="1000" b="0" dirty="0">
                <a:solidFill>
                  <a:srgbClr val="D4D4D4"/>
                </a:solidFill>
                <a:effectLst/>
                <a:latin typeface="+mn-lt"/>
                <a:hlinkClick r:id="rId6"/>
              </a:rPr>
              <a:t>/</a:t>
            </a:r>
            <a:r>
              <a:rPr lang="en-GB" sz="1000" b="0" dirty="0" err="1">
                <a:solidFill>
                  <a:srgbClr val="D4D4D4"/>
                </a:solidFill>
                <a:effectLst/>
                <a:latin typeface="+mn-lt"/>
                <a:hlinkClick r:id="rId6"/>
              </a:rPr>
              <a:t>BredaUniversityADSAI</a:t>
            </a:r>
            <a:r>
              <a:rPr lang="en-GB" sz="1000" b="0" dirty="0">
                <a:solidFill>
                  <a:srgbClr val="D4D4D4"/>
                </a:solidFill>
                <a:effectLst/>
                <a:latin typeface="+mn-lt"/>
                <a:hlinkClick r:id="rId6"/>
              </a:rPr>
              <a:t>/2023-24c-fai1-adsai-dariavladutu236578/blob/main/Week%201%20-%20Responsible%20AI/DAPS%20DIAGRAM.png</a:t>
            </a:r>
            <a:endParaRPr lang="en-GB" sz="1000" b="0" dirty="0">
              <a:solidFill>
                <a:srgbClr val="D4D4D4"/>
              </a:solidFill>
              <a:effectLst/>
              <a:latin typeface="+mn-lt"/>
            </a:endParaRPr>
          </a:p>
        </p:txBody>
      </p:sp>
      <p:sp>
        <p:nvSpPr>
          <p:cNvPr id="16" name="TextBox 15">
            <a:extLst>
              <a:ext uri="{FF2B5EF4-FFF2-40B4-BE49-F238E27FC236}">
                <a16:creationId xmlns:a16="http://schemas.microsoft.com/office/drawing/2014/main" id="{D599C450-8A71-84AF-4119-2C493076C350}"/>
              </a:ext>
            </a:extLst>
          </p:cNvPr>
          <p:cNvSpPr txBox="1"/>
          <p:nvPr/>
        </p:nvSpPr>
        <p:spPr>
          <a:xfrm>
            <a:off x="3452604" y="3913545"/>
            <a:ext cx="2273378" cy="253916"/>
          </a:xfrm>
          <a:prstGeom prst="rect">
            <a:avLst/>
          </a:prstGeom>
          <a:noFill/>
        </p:spPr>
        <p:txBody>
          <a:bodyPr wrap="none" rtlCol="0">
            <a:spAutoFit/>
          </a:bodyPr>
          <a:lstStyle/>
          <a:p>
            <a:pPr algn="r"/>
            <a:r>
              <a:rPr lang="en-RO" sz="1050" dirty="0">
                <a:solidFill>
                  <a:schemeClr val="bg1"/>
                </a:solidFill>
              </a:rPr>
              <a:t>Evidence for the rest of the criteria:</a:t>
            </a:r>
          </a:p>
        </p:txBody>
      </p:sp>
      <p:sp>
        <p:nvSpPr>
          <p:cNvPr id="18" name="TextBox 17">
            <a:extLst>
              <a:ext uri="{FF2B5EF4-FFF2-40B4-BE49-F238E27FC236}">
                <a16:creationId xmlns:a16="http://schemas.microsoft.com/office/drawing/2014/main" id="{908087F0-5F4F-273A-BD54-B9CD43768DEA}"/>
              </a:ext>
            </a:extLst>
          </p:cNvPr>
          <p:cNvSpPr txBox="1"/>
          <p:nvPr/>
        </p:nvSpPr>
        <p:spPr>
          <a:xfrm>
            <a:off x="2543953" y="4204673"/>
            <a:ext cx="3239957" cy="646331"/>
          </a:xfrm>
          <a:prstGeom prst="rect">
            <a:avLst/>
          </a:prstGeom>
          <a:noFill/>
        </p:spPr>
        <p:txBody>
          <a:bodyPr wrap="square">
            <a:spAutoFit/>
          </a:bodyPr>
          <a:lstStyle/>
          <a:p>
            <a:pPr algn="r"/>
            <a:r>
              <a:rPr lang="en-RO" sz="900" dirty="0">
                <a:hlinkClick r:id="rId7"/>
              </a:rPr>
              <a:t>https://github.com/BredaUniversityADSAI/2023-24c-fai1-adsai-dariavladutu236578/blob/main/Deliverables/CreativeBrief_%3CDariaVladutu%3E_%3C236578%3E.ipynb</a:t>
            </a:r>
            <a:endParaRPr lang="en-RO"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4</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Responsible AI</a:t>
            </a:r>
          </a:p>
          <a:p>
            <a:pPr marL="0" lvl="0" indent="0" algn="ctr" rtl="0">
              <a:spcBef>
                <a:spcPts val="0"/>
              </a:spcBef>
              <a:spcAft>
                <a:spcPts val="0"/>
              </a:spcAft>
              <a:buNone/>
            </a:pP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a:solidFill>
                  <a:srgbClr val="999999"/>
                </a:solidFill>
                <a:latin typeface="Roboto"/>
                <a:ea typeface="Roboto"/>
                <a:cs typeface="Roboto"/>
                <a:sym typeface="Roboto"/>
              </a:rPr>
              <a:t>4</a:t>
            </a:r>
            <a:endParaRPr sz="4000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4111561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ILO 4</a:t>
            </a:r>
            <a:endParaRPr/>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4/6</a:t>
            </a:r>
            <a:endParaRPr dirty="0"/>
          </a:p>
        </p:txBody>
      </p:sp>
      <p:sp>
        <p:nvSpPr>
          <p:cNvPr id="477" name="Google Shape;477;p50"/>
          <p:cNvSpPr txBox="1">
            <a:spLocks noGrp="1"/>
          </p:cNvSpPr>
          <p:nvPr>
            <p:ph type="body" idx="1"/>
          </p:nvPr>
        </p:nvSpPr>
        <p:spPr>
          <a:xfrm>
            <a:off x="182879" y="1069848"/>
            <a:ext cx="4173557" cy="38952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have created my own dataset by scraping the web for </a:t>
            </a:r>
            <a:r>
              <a:rPr lang="en-US" sz="900" i="1" dirty="0" err="1">
                <a:solidFill>
                  <a:schemeClr val="lt1"/>
                </a:solidFill>
                <a:latin typeface="Helvetica Neue"/>
                <a:ea typeface="Helvetica Neue"/>
                <a:cs typeface="Helvetica Neue"/>
                <a:sym typeface="Helvetica Neue"/>
              </a:rPr>
              <a:t>colour</a:t>
            </a:r>
            <a:r>
              <a:rPr lang="en-US" sz="900" i="1" dirty="0">
                <a:solidFill>
                  <a:schemeClr val="lt1"/>
                </a:solidFill>
                <a:latin typeface="Helvetica Neue"/>
                <a:ea typeface="Helvetica Neue"/>
                <a:cs typeface="Helvetica Neue"/>
                <a:sym typeface="Helvetica Neue"/>
              </a:rPr>
              <a:t> images.</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Insufficient: I have identified and described an instance of bias (gender stereotypes) in the </a:t>
            </a:r>
            <a:r>
              <a:rPr lang="en-US" sz="900" i="1" dirty="0" err="1">
                <a:solidFill>
                  <a:schemeClr val="lt1"/>
                </a:solidFill>
                <a:latin typeface="Helvetica Neue"/>
                <a:ea typeface="Helvetica Neue"/>
                <a:cs typeface="Helvetica Neue"/>
                <a:sym typeface="Helvetica Neue"/>
              </a:rPr>
              <a:t>Imsitu</a:t>
            </a:r>
            <a:r>
              <a:rPr lang="en-US" sz="900" i="1" dirty="0">
                <a:solidFill>
                  <a:schemeClr val="lt1"/>
                </a:solidFill>
                <a:latin typeface="Helvetica Neue"/>
                <a:ea typeface="Helvetica Neue"/>
                <a:cs typeface="Helvetica Neue"/>
                <a:sym typeface="Helvetica Neue"/>
              </a:rPr>
              <a:t> dataset. I have discussed the possible implications of this bias and proposed a suitable individual fairness method (Fairness Through Awareness). I have properly explained how this approach addresses the dataset’s limitations in terms of bias and fairness.</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Sufficient: I have realized an infographic that visually explains the concept of group fairness and its evaluation metrics. </a:t>
            </a:r>
            <a:r>
              <a:rPr lang="en-US" sz="900" i="1" dirty="0">
                <a:solidFill>
                  <a:srgbClr val="000000"/>
                </a:solidFill>
                <a:highlight>
                  <a:srgbClr val="FFFF00"/>
                </a:highlight>
                <a:latin typeface="Helvetica Neue"/>
                <a:ea typeface="Helvetica Neue"/>
                <a:cs typeface="Helvetica Neue"/>
                <a:sym typeface="Helvetica Neue"/>
              </a:rPr>
              <a:t>I have implemented an explainable AI method (Integrated Gradients) that addressed the deep learning algorithm’s limitations in terms of transparency and interpretability</a:t>
            </a:r>
          </a:p>
          <a:p>
            <a:pPr marL="171450" lvl="0" indent="-171450">
              <a:lnSpc>
                <a:spcPct val="115000"/>
              </a:lnSpc>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Good: I have implemented two XAI methods (Integrated Gradients) that address the model’s limitations in terms of interpretability and transparency. I have evaluated the trade-off between accuracy and interpretability, identified key patterns that my model detects, and exemplified with illustrations its identified object, textures, and shapes in the images.</a:t>
            </a: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4</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7" name="Google Shape;459;p48">
            <a:extLst>
              <a:ext uri="{FF2B5EF4-FFF2-40B4-BE49-F238E27FC236}">
                <a16:creationId xmlns:a16="http://schemas.microsoft.com/office/drawing/2014/main" id="{53BB9E1B-97C5-2DA9-6DD8-8B90626EFB7C}"/>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identify and describe the limitations of a deep learning-based AI algorithm in terms of bias, fairness, transparency, and interpretability, and subsequently apply methods that address these limitations. </a:t>
            </a:r>
          </a:p>
        </p:txBody>
      </p:sp>
      <p:sp>
        <p:nvSpPr>
          <p:cNvPr id="2" name="Google Shape;462;p48">
            <a:extLst>
              <a:ext uri="{FF2B5EF4-FFF2-40B4-BE49-F238E27FC236}">
                <a16:creationId xmlns:a16="http://schemas.microsoft.com/office/drawing/2014/main" id="{0DF68E2A-4FDB-D5FA-06F1-F3DB970B9CD1}"/>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lvl="0"/>
            <a:r>
              <a:rPr lang="en-US" sz="1100" dirty="0"/>
              <a:t>Responsible AI</a:t>
            </a:r>
          </a:p>
        </p:txBody>
      </p:sp>
      <p:pic>
        <p:nvPicPr>
          <p:cNvPr id="5" name="Picture 4" descr="A screenshot of a computer&#10;&#10;Description automatically generated">
            <a:extLst>
              <a:ext uri="{FF2B5EF4-FFF2-40B4-BE49-F238E27FC236}">
                <a16:creationId xmlns:a16="http://schemas.microsoft.com/office/drawing/2014/main" id="{D2F040D7-160C-A44C-A468-6B1D92F95B8C}"/>
              </a:ext>
            </a:extLst>
          </p:cNvPr>
          <p:cNvPicPr>
            <a:picLocks noChangeAspect="1"/>
          </p:cNvPicPr>
          <p:nvPr/>
        </p:nvPicPr>
        <p:blipFill>
          <a:blip r:embed="rId3"/>
          <a:stretch>
            <a:fillRect/>
          </a:stretch>
        </p:blipFill>
        <p:spPr>
          <a:xfrm>
            <a:off x="5756721" y="1190424"/>
            <a:ext cx="3295779" cy="18538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6A66CCA-3595-F9D3-0348-20ABF106B6E1}"/>
              </a:ext>
            </a:extLst>
          </p:cNvPr>
          <p:cNvPicPr>
            <a:picLocks noChangeAspect="1"/>
          </p:cNvPicPr>
          <p:nvPr/>
        </p:nvPicPr>
        <p:blipFill>
          <a:blip r:embed="rId4"/>
          <a:stretch>
            <a:fillRect/>
          </a:stretch>
        </p:blipFill>
        <p:spPr>
          <a:xfrm>
            <a:off x="5821470" y="3164923"/>
            <a:ext cx="3231030" cy="1817455"/>
          </a:xfrm>
          <a:prstGeom prst="rect">
            <a:avLst/>
          </a:prstGeom>
        </p:spPr>
      </p:pic>
      <p:pic>
        <p:nvPicPr>
          <p:cNvPr id="14" name="Picture 13">
            <a:extLst>
              <a:ext uri="{FF2B5EF4-FFF2-40B4-BE49-F238E27FC236}">
                <a16:creationId xmlns:a16="http://schemas.microsoft.com/office/drawing/2014/main" id="{8C43DFF7-E30C-7EAD-C250-36160B5AA01E}"/>
              </a:ext>
            </a:extLst>
          </p:cNvPr>
          <p:cNvPicPr>
            <a:picLocks noChangeAspect="1"/>
          </p:cNvPicPr>
          <p:nvPr/>
        </p:nvPicPr>
        <p:blipFill>
          <a:blip r:embed="rId5"/>
          <a:stretch>
            <a:fillRect/>
          </a:stretch>
        </p:blipFill>
        <p:spPr>
          <a:xfrm>
            <a:off x="4356437" y="1117972"/>
            <a:ext cx="1224019" cy="3060048"/>
          </a:xfrm>
          <a:prstGeom prst="rect">
            <a:avLst/>
          </a:prstGeom>
        </p:spPr>
      </p:pic>
      <p:sp>
        <p:nvSpPr>
          <p:cNvPr id="15" name="TextBox 14">
            <a:extLst>
              <a:ext uri="{FF2B5EF4-FFF2-40B4-BE49-F238E27FC236}">
                <a16:creationId xmlns:a16="http://schemas.microsoft.com/office/drawing/2014/main" id="{DE79239D-9547-3337-52C8-37D85CDB7668}"/>
              </a:ext>
            </a:extLst>
          </p:cNvPr>
          <p:cNvSpPr txBox="1"/>
          <p:nvPr/>
        </p:nvSpPr>
        <p:spPr>
          <a:xfrm>
            <a:off x="133766" y="4174495"/>
            <a:ext cx="1345240" cy="230832"/>
          </a:xfrm>
          <a:prstGeom prst="rect">
            <a:avLst/>
          </a:prstGeom>
          <a:noFill/>
        </p:spPr>
        <p:txBody>
          <a:bodyPr wrap="none" rtlCol="0">
            <a:spAutoFit/>
          </a:bodyPr>
          <a:lstStyle/>
          <a:p>
            <a:r>
              <a:rPr lang="en-RO" sz="900" dirty="0">
                <a:solidFill>
                  <a:schemeClr val="bg1"/>
                </a:solidFill>
              </a:rPr>
              <a:t>Link to the infographic:</a:t>
            </a:r>
          </a:p>
        </p:txBody>
      </p:sp>
      <p:sp>
        <p:nvSpPr>
          <p:cNvPr id="16" name="TextBox 15">
            <a:extLst>
              <a:ext uri="{FF2B5EF4-FFF2-40B4-BE49-F238E27FC236}">
                <a16:creationId xmlns:a16="http://schemas.microsoft.com/office/drawing/2014/main" id="{272C6705-B626-F17D-0A20-BC210C6CC8F4}"/>
              </a:ext>
            </a:extLst>
          </p:cNvPr>
          <p:cNvSpPr txBox="1"/>
          <p:nvPr/>
        </p:nvSpPr>
        <p:spPr>
          <a:xfrm>
            <a:off x="133766" y="4503384"/>
            <a:ext cx="1787669" cy="230832"/>
          </a:xfrm>
          <a:prstGeom prst="rect">
            <a:avLst/>
          </a:prstGeom>
          <a:noFill/>
        </p:spPr>
        <p:txBody>
          <a:bodyPr wrap="none" rtlCol="0">
            <a:spAutoFit/>
          </a:bodyPr>
          <a:lstStyle/>
          <a:p>
            <a:r>
              <a:rPr lang="en-RO" sz="900" dirty="0">
                <a:solidFill>
                  <a:schemeClr val="bg1"/>
                </a:solidFill>
              </a:rPr>
              <a:t>Link to the rest of the evidence:</a:t>
            </a:r>
          </a:p>
        </p:txBody>
      </p:sp>
      <p:sp>
        <p:nvSpPr>
          <p:cNvPr id="18" name="TextBox 17">
            <a:extLst>
              <a:ext uri="{FF2B5EF4-FFF2-40B4-BE49-F238E27FC236}">
                <a16:creationId xmlns:a16="http://schemas.microsoft.com/office/drawing/2014/main" id="{B1DB6F57-7082-9D03-398B-492234B3D0FC}"/>
              </a:ext>
            </a:extLst>
          </p:cNvPr>
          <p:cNvSpPr txBox="1"/>
          <p:nvPr/>
        </p:nvSpPr>
        <p:spPr>
          <a:xfrm>
            <a:off x="1346998" y="4171709"/>
            <a:ext cx="6153939" cy="369332"/>
          </a:xfrm>
          <a:prstGeom prst="rect">
            <a:avLst/>
          </a:prstGeom>
          <a:noFill/>
        </p:spPr>
        <p:txBody>
          <a:bodyPr wrap="square">
            <a:spAutoFit/>
          </a:bodyPr>
          <a:lstStyle/>
          <a:p>
            <a:r>
              <a:rPr lang="en-GB" sz="900" b="0" dirty="0">
                <a:solidFill>
                  <a:srgbClr val="D4D4D4"/>
                </a:solidFill>
                <a:effectLst/>
                <a:latin typeface="+mn-lt"/>
                <a:hlinkClick r:id="rId6"/>
              </a:rPr>
              <a:t>https://</a:t>
            </a:r>
            <a:r>
              <a:rPr lang="en-GB" sz="900" b="0" dirty="0" err="1">
                <a:solidFill>
                  <a:srgbClr val="D4D4D4"/>
                </a:solidFill>
                <a:effectLst/>
                <a:latin typeface="+mn-lt"/>
                <a:hlinkClick r:id="rId6"/>
              </a:rPr>
              <a:t>github.com</a:t>
            </a:r>
            <a:r>
              <a:rPr lang="en-GB" sz="900" b="0" dirty="0">
                <a:solidFill>
                  <a:srgbClr val="D4D4D4"/>
                </a:solidFill>
                <a:effectLst/>
                <a:latin typeface="+mn-lt"/>
                <a:hlinkClick r:id="rId6"/>
              </a:rPr>
              <a:t>/</a:t>
            </a:r>
            <a:r>
              <a:rPr lang="en-GB" sz="900" b="0" dirty="0" err="1">
                <a:solidFill>
                  <a:srgbClr val="D4D4D4"/>
                </a:solidFill>
                <a:effectLst/>
                <a:latin typeface="+mn-lt"/>
                <a:hlinkClick r:id="rId6"/>
              </a:rPr>
              <a:t>BredaUniversityADSAI</a:t>
            </a:r>
            <a:r>
              <a:rPr lang="en-GB" sz="900" b="0" dirty="0">
                <a:solidFill>
                  <a:srgbClr val="D4D4D4"/>
                </a:solidFill>
                <a:effectLst/>
                <a:latin typeface="+mn-lt"/>
                <a:hlinkClick r:id="rId6"/>
              </a:rPr>
              <a:t>/2023-24c-fai1-adsai-dariavladutu236578/blob/main/Week%201%20-%20Responsible%20AI/Group%20Fairness%20Infographic%20Modified.pdf</a:t>
            </a:r>
            <a:endParaRPr lang="en-GB" sz="900" b="0" dirty="0">
              <a:solidFill>
                <a:srgbClr val="D4D4D4"/>
              </a:solidFill>
              <a:effectLst/>
              <a:latin typeface="+mn-lt"/>
            </a:endParaRPr>
          </a:p>
        </p:txBody>
      </p:sp>
      <p:sp>
        <p:nvSpPr>
          <p:cNvPr id="20" name="TextBox 19">
            <a:extLst>
              <a:ext uri="{FF2B5EF4-FFF2-40B4-BE49-F238E27FC236}">
                <a16:creationId xmlns:a16="http://schemas.microsoft.com/office/drawing/2014/main" id="{E8E7B8B2-2A5A-FA60-D475-E836F41DC742}"/>
              </a:ext>
            </a:extLst>
          </p:cNvPr>
          <p:cNvSpPr txBox="1"/>
          <p:nvPr/>
        </p:nvSpPr>
        <p:spPr>
          <a:xfrm>
            <a:off x="1797546" y="4503384"/>
            <a:ext cx="5548908" cy="369332"/>
          </a:xfrm>
          <a:prstGeom prst="rect">
            <a:avLst/>
          </a:prstGeom>
          <a:noFill/>
        </p:spPr>
        <p:txBody>
          <a:bodyPr wrap="square">
            <a:spAutoFit/>
          </a:bodyPr>
          <a:lstStyle/>
          <a:p>
            <a:r>
              <a:rPr lang="en-RO" sz="900" dirty="0">
                <a:hlinkClick r:id="rId7"/>
              </a:rPr>
              <a:t>https://github.com/BredaUniversityADSAI/2023-24c-fai1-adsai-dariavladutu236578/blob/main/Deliverables/CreativeBrief_%3CDariaVladutu%3E_%3C236578%3E.ipynb</a:t>
            </a:r>
            <a:endParaRPr lang="en-RO" sz="900" dirty="0"/>
          </a:p>
        </p:txBody>
      </p:sp>
    </p:spTree>
    <p:extLst>
      <p:ext uri="{BB962C8B-B14F-4D97-AF65-F5344CB8AC3E}">
        <p14:creationId xmlns:p14="http://schemas.microsoft.com/office/powerpoint/2010/main" val="388906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Goal Setting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A</a:t>
            </a:r>
            <a:endParaRPr sz="40000" dirty="0">
              <a:solidFill>
                <a:srgbClr val="999999"/>
              </a:solidFill>
              <a:latin typeface="Roboto"/>
              <a:ea typeface="Roboto"/>
              <a:cs typeface="Roboto"/>
              <a:sym typeface="Roboto"/>
            </a:endParaRPr>
          </a:p>
        </p:txBody>
      </p:sp>
      <p:sp>
        <p:nvSpPr>
          <p:cNvPr id="2" name="Rectangle: Rounded Corners 1">
            <a:extLst>
              <a:ext uri="{FF2B5EF4-FFF2-40B4-BE49-F238E27FC236}">
                <a16:creationId xmlns:a16="http://schemas.microsoft.com/office/drawing/2014/main" id="{4E84F48E-9152-454D-9754-FA0D0AD81F68}"/>
              </a:ext>
            </a:extLst>
          </p:cNvPr>
          <p:cNvSpPr/>
          <p:nvPr/>
        </p:nvSpPr>
        <p:spPr>
          <a:xfrm>
            <a:off x="2033752" y="404648"/>
            <a:ext cx="6232634" cy="73046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effectLst/>
                <a:latin typeface="Open Sans" panose="020B0606030504020204" pitchFamily="34" charset="0"/>
                <a:ea typeface="Open Sans" panose="020B0606030504020204" pitchFamily="34" charset="0"/>
                <a:cs typeface="Times New Roman" panose="02020603050405020304" pitchFamily="18" charset="0"/>
              </a:rPr>
              <a:t>Not relevant this block! Becomes relevant in Block D!</a:t>
            </a:r>
            <a:endParaRPr lang="en-US" sz="11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5</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Neural Networks and Deep Learning</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5</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962194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5</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5/6</a:t>
            </a:r>
            <a:endParaRPr dirty="0"/>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have established baseline for my image classification problem by calculating random guess accuracy, basic MLP (Multilayer Perceptron) accuracy, and HLP (Human-Level Performance) accuracy.</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Insufficient: I have designed and successfully implemented a CNN using </a:t>
            </a:r>
            <a:r>
              <a:rPr lang="en-US" sz="900" i="1" dirty="0" err="1">
                <a:solidFill>
                  <a:schemeClr val="lt1"/>
                </a:solidFill>
                <a:latin typeface="Helvetica Neue"/>
                <a:ea typeface="Helvetica Neue"/>
                <a:cs typeface="Helvetica Neue"/>
                <a:sym typeface="Helvetica Neue"/>
              </a:rPr>
              <a:t>Keras</a:t>
            </a:r>
            <a:r>
              <a:rPr lang="en-US" sz="900" i="1" dirty="0">
                <a:solidFill>
                  <a:schemeClr val="lt1"/>
                </a:solidFill>
                <a:latin typeface="Helvetica Neue"/>
                <a:ea typeface="Helvetica Neue"/>
                <a:cs typeface="Helvetica Neue"/>
                <a:sym typeface="Helvetica Neue"/>
              </a:rPr>
              <a:t> for image classification.</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Sufficient: I have applied data augmentation and used transfer learning. I have performed error analysis for the models used.</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Good: I have implemented four iterations with proper reasoning, demonstrating my ability to understand the iterative nature of the MLPL (Machine Learning Project Lifecycle).</a:t>
            </a:r>
          </a:p>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Excellent: I constructed an MLP from scratch without using any external libraries such as </a:t>
            </a:r>
            <a:r>
              <a:rPr lang="en-US" sz="900" i="1" dirty="0" err="1">
                <a:solidFill>
                  <a:schemeClr val="lt1"/>
                </a:solidFill>
                <a:latin typeface="Helvetica Neue"/>
                <a:ea typeface="Helvetica Neue"/>
                <a:cs typeface="Helvetica Neue"/>
                <a:sym typeface="Helvetica Neue"/>
              </a:rPr>
              <a:t>Keras</a:t>
            </a:r>
            <a:r>
              <a:rPr lang="en-US" sz="900" i="1" dirty="0">
                <a:solidFill>
                  <a:schemeClr val="lt1"/>
                </a:solidFill>
                <a:latin typeface="Helvetica Neue"/>
                <a:ea typeface="Helvetica Neue"/>
                <a:cs typeface="Helvetica Neue"/>
                <a:sym typeface="Helvetica Neue"/>
              </a:rPr>
              <a:t> </a:t>
            </a:r>
            <a:r>
              <a:rPr lang="en-US" sz="900" i="1">
                <a:solidFill>
                  <a:schemeClr val="lt1"/>
                </a:solidFill>
                <a:latin typeface="Helvetica Neue"/>
                <a:ea typeface="Helvetica Neue"/>
                <a:cs typeface="Helvetica Neue"/>
                <a:sym typeface="Helvetica Neue"/>
              </a:rPr>
              <a:t>or TensorFlow.</a:t>
            </a:r>
            <a:endParaRPr lang="en-US" sz="900" i="1" dirty="0">
              <a:solidFill>
                <a:schemeClr val="lt1"/>
              </a:solidFill>
              <a:latin typeface="Helvetica Neue"/>
              <a:ea typeface="Helvetica Neue"/>
              <a:cs typeface="Helvetica Neue"/>
              <a:sym typeface="Helvetica Neue"/>
            </a:endParaRP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5</a:t>
            </a:r>
            <a:r>
              <a:rPr lang="en" dirty="0">
                <a:solidFill>
                  <a:srgbClr val="FFFFFF"/>
                </a:solidFill>
              </a:rPr>
              <a:t>.</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in an image classification problem.</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explain different types of feed-forward artificial neural network (ANN) architectures for supervised learning and can design and implement them for an image classification problem.</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Neural Networks and Deep Learning</a:t>
            </a:r>
          </a:p>
        </p:txBody>
      </p:sp>
      <p:pic>
        <p:nvPicPr>
          <p:cNvPr id="5" name="Picture 4" descr="A screenshot of a computer&#10;&#10;Description automatically generated">
            <a:extLst>
              <a:ext uri="{FF2B5EF4-FFF2-40B4-BE49-F238E27FC236}">
                <a16:creationId xmlns:a16="http://schemas.microsoft.com/office/drawing/2014/main" id="{9A84DEC5-3D33-59DD-55DF-6F48BEB88A84}"/>
              </a:ext>
            </a:extLst>
          </p:cNvPr>
          <p:cNvPicPr>
            <a:picLocks noChangeAspect="1"/>
          </p:cNvPicPr>
          <p:nvPr/>
        </p:nvPicPr>
        <p:blipFill>
          <a:blip r:embed="rId3"/>
          <a:stretch>
            <a:fillRect/>
          </a:stretch>
        </p:blipFill>
        <p:spPr>
          <a:xfrm>
            <a:off x="5783910" y="1266300"/>
            <a:ext cx="3235198" cy="181979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B791A54-2483-26AF-47D5-84412532947A}"/>
              </a:ext>
            </a:extLst>
          </p:cNvPr>
          <p:cNvPicPr>
            <a:picLocks noChangeAspect="1"/>
          </p:cNvPicPr>
          <p:nvPr/>
        </p:nvPicPr>
        <p:blipFill>
          <a:blip r:embed="rId4"/>
          <a:stretch>
            <a:fillRect/>
          </a:stretch>
        </p:blipFill>
        <p:spPr>
          <a:xfrm>
            <a:off x="5783910" y="3086099"/>
            <a:ext cx="3235199" cy="181979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A874CE2-88C4-38B1-98BE-A8F1127B555A}"/>
              </a:ext>
            </a:extLst>
          </p:cNvPr>
          <p:cNvPicPr>
            <a:picLocks noChangeAspect="1"/>
          </p:cNvPicPr>
          <p:nvPr/>
        </p:nvPicPr>
        <p:blipFill>
          <a:blip r:embed="rId5"/>
          <a:stretch>
            <a:fillRect/>
          </a:stretch>
        </p:blipFill>
        <p:spPr>
          <a:xfrm>
            <a:off x="2915424" y="3017448"/>
            <a:ext cx="2753856" cy="1549044"/>
          </a:xfrm>
          <a:prstGeom prst="rect">
            <a:avLst/>
          </a:prstGeom>
        </p:spPr>
      </p:pic>
      <p:sp>
        <p:nvSpPr>
          <p:cNvPr id="13" name="TextBox 12">
            <a:extLst>
              <a:ext uri="{FF2B5EF4-FFF2-40B4-BE49-F238E27FC236}">
                <a16:creationId xmlns:a16="http://schemas.microsoft.com/office/drawing/2014/main" id="{C7060FBB-7719-137A-32B9-ABA950ED60CE}"/>
              </a:ext>
            </a:extLst>
          </p:cNvPr>
          <p:cNvSpPr txBox="1"/>
          <p:nvPr/>
        </p:nvSpPr>
        <p:spPr>
          <a:xfrm>
            <a:off x="68250" y="4622006"/>
            <a:ext cx="2307042" cy="230832"/>
          </a:xfrm>
          <a:prstGeom prst="rect">
            <a:avLst/>
          </a:prstGeom>
          <a:noFill/>
        </p:spPr>
        <p:txBody>
          <a:bodyPr wrap="none" rtlCol="0">
            <a:spAutoFit/>
          </a:bodyPr>
          <a:lstStyle/>
          <a:p>
            <a:r>
              <a:rPr lang="en-RO" sz="900" dirty="0">
                <a:solidFill>
                  <a:schemeClr val="bg1"/>
                </a:solidFill>
              </a:rPr>
              <a:t>Evidence for all of the mentioned criteria: </a:t>
            </a:r>
          </a:p>
        </p:txBody>
      </p:sp>
      <p:sp>
        <p:nvSpPr>
          <p:cNvPr id="15" name="TextBox 14">
            <a:extLst>
              <a:ext uri="{FF2B5EF4-FFF2-40B4-BE49-F238E27FC236}">
                <a16:creationId xmlns:a16="http://schemas.microsoft.com/office/drawing/2014/main" id="{093A26D0-8879-F27E-1625-BBEB4E96A9F0}"/>
              </a:ext>
            </a:extLst>
          </p:cNvPr>
          <p:cNvSpPr txBox="1"/>
          <p:nvPr/>
        </p:nvSpPr>
        <p:spPr>
          <a:xfrm>
            <a:off x="2214150" y="4621958"/>
            <a:ext cx="3250819" cy="461665"/>
          </a:xfrm>
          <a:prstGeom prst="rect">
            <a:avLst/>
          </a:prstGeom>
          <a:noFill/>
        </p:spPr>
        <p:txBody>
          <a:bodyPr wrap="square">
            <a:spAutoFit/>
          </a:bodyPr>
          <a:lstStyle/>
          <a:p>
            <a:r>
              <a:rPr lang="en-RO" sz="800" dirty="0">
                <a:hlinkClick r:id="rId6"/>
              </a:rPr>
              <a:t>https://github.com/BredaUniversityADSAI/2023-24c-fai1-adsai-dariavladutu236578/blob/main/Deliverables/CreativeBrief_%3CDariaVladutu%3E_%3C236578%3E.ipynb</a:t>
            </a:r>
            <a:endParaRPr lang="en-RO" sz="800" dirty="0"/>
          </a:p>
        </p:txBody>
      </p:sp>
    </p:spTree>
    <p:extLst>
      <p:ext uri="{BB962C8B-B14F-4D97-AF65-F5344CB8AC3E}">
        <p14:creationId xmlns:p14="http://schemas.microsoft.com/office/powerpoint/2010/main" val="2354672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ILO 6</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Human-Centered AI</a:t>
            </a:r>
            <a:endParaRPr dirty="0"/>
          </a:p>
        </p:txBody>
      </p:sp>
      <p:sp>
        <p:nvSpPr>
          <p:cNvPr id="469" name="Google Shape;469;p49"/>
          <p:cNvSpPr txBox="1">
            <a:spLocks noGrp="1"/>
          </p:cNvSpPr>
          <p:nvPr>
            <p:ph type="subTitle" idx="2"/>
          </p:nvPr>
        </p:nvSpPr>
        <p:spPr>
          <a:xfrm>
            <a:off x="3200400" y="3353563"/>
            <a:ext cx="5486400" cy="685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The student is able to design and develop a prototype of an application which embeds their own analyses and algorithms.</a:t>
            </a:r>
            <a:endParaRPr dirty="0"/>
          </a:p>
        </p:txBody>
      </p:sp>
      <p:sp>
        <p:nvSpPr>
          <p:cNvPr id="470" name="Google Shape;470;p49"/>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6</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838485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0"/>
          <p:cNvSpPr txBox="1">
            <a:spLocks noGrp="1"/>
          </p:cNvSpPr>
          <p:nvPr>
            <p:ph type="title"/>
          </p:nvPr>
        </p:nvSpPr>
        <p:spPr>
          <a:xfrm>
            <a:off x="68250" y="0"/>
            <a:ext cx="777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ILO 6</a:t>
            </a:r>
            <a:endParaRPr dirty="0"/>
          </a:p>
        </p:txBody>
      </p:sp>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6/6</a:t>
            </a:r>
            <a:endParaRPr dirty="0"/>
          </a:p>
        </p:txBody>
      </p:sp>
      <p:sp>
        <p:nvSpPr>
          <p:cNvPr id="477" name="Google Shape;477;p50"/>
          <p:cNvSpPr txBox="1">
            <a:spLocks noGrp="1"/>
          </p:cNvSpPr>
          <p:nvPr>
            <p:ph type="body" idx="1"/>
          </p:nvPr>
        </p:nvSpPr>
        <p:spPr>
          <a:xfrm>
            <a:off x="182880" y="1069848"/>
            <a:ext cx="5486400" cy="1678753"/>
          </a:xfrm>
          <a:prstGeom prst="rect">
            <a:avLst/>
          </a:prstGeom>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Wingdings" pitchFamily="2" charset="2"/>
              <a:buChar char="ü"/>
            </a:pPr>
            <a:r>
              <a:rPr lang="en-US" sz="900" i="1" dirty="0">
                <a:solidFill>
                  <a:schemeClr val="lt1"/>
                </a:solidFill>
                <a:latin typeface="Helvetica Neue"/>
                <a:ea typeface="Helvetica Neue"/>
                <a:cs typeface="Helvetica Neue"/>
                <a:sym typeface="Helvetica Neue"/>
              </a:rPr>
              <a:t>Poor: I developed a working wireframe prototype which embeds my image classification model into its potential use. The prototype can be opened and tested in the editor of Figma. The application of the wireframe is showcased in a demo video.</a:t>
            </a:r>
          </a:p>
          <a:p>
            <a:pPr marL="171450" lvl="0" indent="-171450" algn="l" rtl="0">
              <a:lnSpc>
                <a:spcPct val="115000"/>
              </a:lnSpc>
              <a:spcBef>
                <a:spcPts val="0"/>
              </a:spcBef>
              <a:spcAft>
                <a:spcPts val="0"/>
              </a:spcAft>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Insufficient: I have conducted the think-aloud study and subsequently recorded client feedbacks, to guide and test the design of the wireframe prototype.</a:t>
            </a:r>
          </a:p>
          <a:p>
            <a:pPr marL="171450" lvl="0" indent="-171450" algn="l" rtl="0">
              <a:lnSpc>
                <a:spcPct val="115000"/>
              </a:lnSpc>
              <a:spcBef>
                <a:spcPts val="0"/>
              </a:spcBef>
              <a:spcAft>
                <a:spcPts val="0"/>
              </a:spcAft>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Sufficient: I have conducted user testing and delivered the created wireframe prototype alongside an interactive and understandable demo video to the client.</a:t>
            </a:r>
          </a:p>
          <a:p>
            <a:pPr marL="171450" lvl="0" indent="-171450" algn="l" rtl="0">
              <a:lnSpc>
                <a:spcPct val="115000"/>
              </a:lnSpc>
              <a:spcBef>
                <a:spcPts val="0"/>
              </a:spcBef>
              <a:spcAft>
                <a:spcPts val="0"/>
              </a:spcAft>
              <a:buFont typeface="Wingdings" pitchFamily="2" charset="2"/>
              <a:buChar char="ü"/>
            </a:pPr>
            <a:r>
              <a:rPr lang="en-US" sz="900" i="1" dirty="0">
                <a:solidFill>
                  <a:srgbClr val="000000"/>
                </a:solidFill>
                <a:highlight>
                  <a:srgbClr val="FFFF00"/>
                </a:highlight>
                <a:latin typeface="Helvetica Neue"/>
                <a:ea typeface="Helvetica Neue"/>
                <a:cs typeface="Helvetica Neue"/>
                <a:sym typeface="Helvetica Neue"/>
              </a:rPr>
              <a:t>Good: I have incorporated the results of the study in the UX design. The prototype demonstrates a compelling user experience to the client</a:t>
            </a:r>
          </a:p>
        </p:txBody>
      </p:sp>
      <p:sp>
        <p:nvSpPr>
          <p:cNvPr id="479" name="Google Shape;479;p50"/>
          <p:cNvSpPr txBox="1">
            <a:spLocks noGrp="1"/>
          </p:cNvSpPr>
          <p:nvPr>
            <p:ph type="title" idx="4"/>
          </p:nvPr>
        </p:nvSpPr>
        <p:spPr>
          <a:xfrm>
            <a:off x="68250" y="576000"/>
            <a:ext cx="8397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6.</a:t>
            </a:r>
            <a:r>
              <a:rPr lang="en-US" dirty="0"/>
              <a:t>1</a:t>
            </a:r>
            <a:endParaRPr dirty="0">
              <a:solidFill>
                <a:srgbClr val="FFFFFF"/>
              </a:solidFill>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develop a wireframe prototype for an application embedding a novel algorithm using various design techniques, explicitly involving stakeholders in the process.</a:t>
            </a:r>
          </a:p>
        </p:txBody>
      </p:sp>
      <p:sp>
        <p:nvSpPr>
          <p:cNvPr id="9" name="Google Shape;459;p48">
            <a:extLst>
              <a:ext uri="{FF2B5EF4-FFF2-40B4-BE49-F238E27FC236}">
                <a16:creationId xmlns:a16="http://schemas.microsoft.com/office/drawing/2014/main" id="{036C8E7A-7443-2E9F-2EE1-AED83B479FF4}"/>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student is able to design and develop a prototype of an application which embeds their own analyses and algorithms.</a:t>
            </a:r>
          </a:p>
        </p:txBody>
      </p:sp>
      <p:sp>
        <p:nvSpPr>
          <p:cNvPr id="2" name="Google Shape;462;p48">
            <a:extLst>
              <a:ext uri="{FF2B5EF4-FFF2-40B4-BE49-F238E27FC236}">
                <a16:creationId xmlns:a16="http://schemas.microsoft.com/office/drawing/2014/main" id="{1DEDB8AB-16C1-CC59-705C-78CF6E4335D4}"/>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Human-Centered AI</a:t>
            </a:r>
          </a:p>
        </p:txBody>
      </p:sp>
      <p:sp>
        <p:nvSpPr>
          <p:cNvPr id="4" name="TextBox 3">
            <a:extLst>
              <a:ext uri="{FF2B5EF4-FFF2-40B4-BE49-F238E27FC236}">
                <a16:creationId xmlns:a16="http://schemas.microsoft.com/office/drawing/2014/main" id="{8E399D5A-C9ED-E23F-922C-2FFEF9E15E71}"/>
              </a:ext>
            </a:extLst>
          </p:cNvPr>
          <p:cNvSpPr txBox="1"/>
          <p:nvPr/>
        </p:nvSpPr>
        <p:spPr>
          <a:xfrm>
            <a:off x="68251" y="3199519"/>
            <a:ext cx="5704200" cy="507831"/>
          </a:xfrm>
          <a:prstGeom prst="rect">
            <a:avLst/>
          </a:prstGeom>
          <a:noFill/>
        </p:spPr>
        <p:txBody>
          <a:bodyPr wrap="square" rtlCol="0">
            <a:spAutoFit/>
          </a:bodyPr>
          <a:lstStyle/>
          <a:p>
            <a:r>
              <a:rPr lang="en-RO" sz="900" dirty="0">
                <a:solidFill>
                  <a:schemeClr val="bg1"/>
                </a:solidFill>
              </a:rPr>
              <a:t>Link to demo video: </a:t>
            </a:r>
            <a:r>
              <a:rPr lang="en-GB" sz="900" dirty="0">
                <a:solidFill>
                  <a:schemeClr val="bg1"/>
                </a:solidFill>
                <a:hlinkClick r:id="rId3"/>
              </a:rPr>
              <a:t>https://edubuas-my.sharepoint.com/:v:/g/personal/236578_buas_nl/EcYTQt9cpN9Hq10ubsP-sSwBIXsndYW1OUlHJ6BdK7Sz9w?e=odtkND</a:t>
            </a:r>
            <a:endParaRPr lang="en-RO" sz="900" dirty="0">
              <a:solidFill>
                <a:schemeClr val="bg1"/>
              </a:solidFill>
            </a:endParaRPr>
          </a:p>
        </p:txBody>
      </p:sp>
      <p:sp>
        <p:nvSpPr>
          <p:cNvPr id="5" name="TextBox 4">
            <a:extLst>
              <a:ext uri="{FF2B5EF4-FFF2-40B4-BE49-F238E27FC236}">
                <a16:creationId xmlns:a16="http://schemas.microsoft.com/office/drawing/2014/main" id="{1CC8E340-E261-D6FF-29C3-F75A1A035713}"/>
              </a:ext>
            </a:extLst>
          </p:cNvPr>
          <p:cNvSpPr txBox="1"/>
          <p:nvPr/>
        </p:nvSpPr>
        <p:spPr>
          <a:xfrm>
            <a:off x="68250" y="3701903"/>
            <a:ext cx="5704201" cy="369332"/>
          </a:xfrm>
          <a:prstGeom prst="rect">
            <a:avLst/>
          </a:prstGeom>
          <a:noFill/>
        </p:spPr>
        <p:txBody>
          <a:bodyPr wrap="square" rtlCol="0">
            <a:spAutoFit/>
          </a:bodyPr>
          <a:lstStyle/>
          <a:p>
            <a:r>
              <a:rPr lang="en-RO" sz="900" dirty="0">
                <a:solidFill>
                  <a:schemeClr val="bg1"/>
                </a:solidFill>
              </a:rPr>
              <a:t>Link to user testing (A/B testing): </a:t>
            </a:r>
            <a:r>
              <a:rPr lang="en-GB" sz="900" dirty="0">
                <a:solidFill>
                  <a:schemeClr val="bg1"/>
                </a:solidFill>
                <a:hlinkClick r:id="rId4"/>
              </a:rPr>
              <a:t>https://forms.office.com/e/rbK4j5AZqC</a:t>
            </a:r>
            <a:endParaRPr lang="en-RO" sz="900" dirty="0">
              <a:solidFill>
                <a:schemeClr val="bg1"/>
              </a:solidFill>
            </a:endParaRPr>
          </a:p>
          <a:p>
            <a:r>
              <a:rPr lang="en-GB" sz="900" dirty="0">
                <a:solidFill>
                  <a:schemeClr val="bg1"/>
                </a:solidFill>
                <a:hlinkClick r:id="rId5"/>
              </a:rPr>
              <a:t>https://forms.office.com/e/jVR7Zd5Rb1</a:t>
            </a:r>
            <a:endParaRPr lang="en-GB" sz="900" dirty="0">
              <a:solidFill>
                <a:schemeClr val="bg1"/>
              </a:solidFill>
            </a:endParaRPr>
          </a:p>
        </p:txBody>
      </p:sp>
      <p:sp>
        <p:nvSpPr>
          <p:cNvPr id="6" name="TextBox 5">
            <a:extLst>
              <a:ext uri="{FF2B5EF4-FFF2-40B4-BE49-F238E27FC236}">
                <a16:creationId xmlns:a16="http://schemas.microsoft.com/office/drawing/2014/main" id="{32B16165-E78D-4224-8209-CEEBB9A78B46}"/>
              </a:ext>
            </a:extLst>
          </p:cNvPr>
          <p:cNvSpPr txBox="1"/>
          <p:nvPr/>
        </p:nvSpPr>
        <p:spPr>
          <a:xfrm>
            <a:off x="68250" y="2748601"/>
            <a:ext cx="5411307" cy="507831"/>
          </a:xfrm>
          <a:prstGeom prst="rect">
            <a:avLst/>
          </a:prstGeom>
          <a:noFill/>
        </p:spPr>
        <p:txBody>
          <a:bodyPr wrap="square" rtlCol="0">
            <a:spAutoFit/>
          </a:bodyPr>
          <a:lstStyle/>
          <a:p>
            <a:r>
              <a:rPr lang="en-RO" sz="900" dirty="0">
                <a:solidFill>
                  <a:schemeClr val="bg1"/>
                </a:solidFill>
              </a:rPr>
              <a:t>Link to the wireframe: </a:t>
            </a:r>
            <a:r>
              <a:rPr lang="en-GB" sz="900" dirty="0">
                <a:solidFill>
                  <a:schemeClr val="bg1"/>
                </a:solidFill>
                <a:hlinkClick r:id="rId6"/>
              </a:rPr>
              <a:t>https://www.figma.com/proto/3aprthR9OARJt1aRxerLAs/Barman's-helper-FINAL-WIREFRAME?type=design&amp;node-id=5-58&amp;t=U7GfWdKV0iEz5F4l-1&amp;scaling=scale-down&amp;page-id=0%3A1&amp;starting-point-node-id=9%3A10129&amp;show-proto-sidebar=1&amp;mode=design</a:t>
            </a:r>
            <a:endParaRPr lang="en-RO" sz="900"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D3C082DE-21C5-BF50-4C16-5C1092884773}"/>
              </a:ext>
            </a:extLst>
          </p:cNvPr>
          <p:cNvPicPr>
            <a:picLocks noChangeAspect="1"/>
          </p:cNvPicPr>
          <p:nvPr/>
        </p:nvPicPr>
        <p:blipFill>
          <a:blip r:embed="rId7"/>
          <a:stretch>
            <a:fillRect/>
          </a:stretch>
        </p:blipFill>
        <p:spPr>
          <a:xfrm>
            <a:off x="5882164" y="1152000"/>
            <a:ext cx="3078956" cy="2023461"/>
          </a:xfrm>
          <a:prstGeom prst="rect">
            <a:avLst/>
          </a:prstGeom>
        </p:spPr>
      </p:pic>
      <p:sp>
        <p:nvSpPr>
          <p:cNvPr id="3" name="TextBox 2">
            <a:extLst>
              <a:ext uri="{FF2B5EF4-FFF2-40B4-BE49-F238E27FC236}">
                <a16:creationId xmlns:a16="http://schemas.microsoft.com/office/drawing/2014/main" id="{9C38162A-7CC8-C28B-999B-07C046D18E6B}"/>
              </a:ext>
            </a:extLst>
          </p:cNvPr>
          <p:cNvSpPr txBox="1"/>
          <p:nvPr/>
        </p:nvSpPr>
        <p:spPr>
          <a:xfrm>
            <a:off x="68250" y="4119730"/>
            <a:ext cx="5645009" cy="369332"/>
          </a:xfrm>
          <a:prstGeom prst="rect">
            <a:avLst/>
          </a:prstGeom>
          <a:noFill/>
        </p:spPr>
        <p:txBody>
          <a:bodyPr wrap="square" rtlCol="0">
            <a:spAutoFit/>
          </a:bodyPr>
          <a:lstStyle/>
          <a:p>
            <a:r>
              <a:rPr lang="en-RO" sz="900" dirty="0">
                <a:highlight>
                  <a:srgbClr val="FFFF00"/>
                </a:highlight>
              </a:rPr>
              <a:t>Link to the transcript</a:t>
            </a:r>
            <a:r>
              <a:rPr lang="en-GB" sz="900" dirty="0">
                <a:highlight>
                  <a:srgbClr val="FFFF00"/>
                </a:highlight>
              </a:rPr>
              <a:t>s</a:t>
            </a:r>
            <a:r>
              <a:rPr lang="en-RO" sz="900" dirty="0">
                <a:highlight>
                  <a:srgbClr val="FFFF00"/>
                </a:highlight>
              </a:rPr>
              <a:t> of the user testing: </a:t>
            </a:r>
            <a:r>
              <a:rPr lang="en-GB" sz="900" dirty="0">
                <a:highlight>
                  <a:srgbClr val="FFFF00"/>
                </a:highlight>
                <a:hlinkClick r:id="rId8"/>
              </a:rPr>
              <a:t>https://github.com/BredaUniversityADSAI/2023-24c-fai1-adsai-dariavladutu236578/blob/main/Week 7 - Human - centered AI/User Transcriptions/User Interviews.pdf</a:t>
            </a:r>
            <a:endParaRPr lang="en-RO" sz="900" dirty="0">
              <a:highlight>
                <a:srgbClr val="FFFF00"/>
              </a:highlight>
            </a:endParaRPr>
          </a:p>
        </p:txBody>
      </p:sp>
      <p:sp>
        <p:nvSpPr>
          <p:cNvPr id="7" name="TextBox 6">
            <a:extLst>
              <a:ext uri="{FF2B5EF4-FFF2-40B4-BE49-F238E27FC236}">
                <a16:creationId xmlns:a16="http://schemas.microsoft.com/office/drawing/2014/main" id="{B720B2B0-EFDC-4C65-1D2F-5AAD7BAC51BD}"/>
              </a:ext>
            </a:extLst>
          </p:cNvPr>
          <p:cNvSpPr txBox="1"/>
          <p:nvPr/>
        </p:nvSpPr>
        <p:spPr>
          <a:xfrm>
            <a:off x="68250" y="4537557"/>
            <a:ext cx="5704201" cy="507831"/>
          </a:xfrm>
          <a:prstGeom prst="rect">
            <a:avLst/>
          </a:prstGeom>
          <a:noFill/>
        </p:spPr>
        <p:txBody>
          <a:bodyPr wrap="square" rtlCol="0">
            <a:spAutoFit/>
          </a:bodyPr>
          <a:lstStyle/>
          <a:p>
            <a:r>
              <a:rPr lang="en-RO" sz="900" dirty="0">
                <a:highlight>
                  <a:srgbClr val="FFFF00"/>
                </a:highlight>
              </a:rPr>
              <a:t>Link to evidence of wireframe changes post-user interviews can be found in the final deliverable notebook (Section 4): </a:t>
            </a:r>
            <a:r>
              <a:rPr lang="en-GB" sz="900" dirty="0">
                <a:highlight>
                  <a:srgbClr val="FFFF00"/>
                </a:highlight>
                <a:hlinkClick r:id="rId9"/>
              </a:rPr>
              <a:t>https://github.com/BredaUniversityADSAI/2023-24c-fai1-adsai-dariavladutu236578/blob/main/Deliverables/CreativeBrief_&lt;DariaVladutu&gt;_&lt;236578&gt;.ipynb</a:t>
            </a:r>
            <a:endParaRPr lang="en-RO" sz="900" dirty="0">
              <a:highlight>
                <a:srgbClr val="FFFF00"/>
              </a:highlight>
            </a:endParaRPr>
          </a:p>
        </p:txBody>
      </p:sp>
      <p:pic>
        <p:nvPicPr>
          <p:cNvPr id="10" name="Picture 9" descr="A screenshot of a computer&#10;&#10;Description automatically generated">
            <a:extLst>
              <a:ext uri="{FF2B5EF4-FFF2-40B4-BE49-F238E27FC236}">
                <a16:creationId xmlns:a16="http://schemas.microsoft.com/office/drawing/2014/main" id="{2C1AD4EC-E221-8C15-DC33-7EA91233E40F}"/>
              </a:ext>
            </a:extLst>
          </p:cNvPr>
          <p:cNvPicPr>
            <a:picLocks noChangeAspect="1"/>
          </p:cNvPicPr>
          <p:nvPr/>
        </p:nvPicPr>
        <p:blipFill>
          <a:blip r:embed="rId10"/>
          <a:stretch>
            <a:fillRect/>
          </a:stretch>
        </p:blipFill>
        <p:spPr>
          <a:xfrm>
            <a:off x="5816631" y="3301344"/>
            <a:ext cx="3210022" cy="1490128"/>
          </a:xfrm>
          <a:prstGeom prst="rect">
            <a:avLst/>
          </a:prstGeom>
        </p:spPr>
      </p:pic>
    </p:spTree>
    <p:extLst>
      <p:ext uri="{BB962C8B-B14F-4D97-AF65-F5344CB8AC3E}">
        <p14:creationId xmlns:p14="http://schemas.microsoft.com/office/powerpoint/2010/main" val="2864773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3AC3F83-7CEC-B7D9-62B3-2708ECB37D1F}"/>
              </a:ext>
            </a:extLst>
          </p:cNvPr>
          <p:cNvSpPr>
            <a:spLocks noGrp="1"/>
          </p:cNvSpPr>
          <p:nvPr>
            <p:ph type="body" idx="1"/>
          </p:nvPr>
        </p:nvSpPr>
        <p:spPr/>
        <p:txBody>
          <a:bodyPr/>
          <a:lstStyle/>
          <a:p>
            <a:pPr>
              <a:buFontTx/>
              <a:buChar char="-"/>
            </a:pPr>
            <a:r>
              <a:rPr lang="en-RO" sz="900" b="1" dirty="0">
                <a:latin typeface="Helvetica Neue" panose="02000503000000020004" pitchFamily="2" charset="0"/>
                <a:ea typeface="Helvetica Neue" panose="02000503000000020004" pitchFamily="2" charset="0"/>
                <a:cs typeface="Helvetica Neue" panose="02000503000000020004" pitchFamily="2" charset="0"/>
              </a:rPr>
              <a:t>General changes:</a:t>
            </a:r>
          </a:p>
          <a:p>
            <a:pPr lvl="1"/>
            <a:r>
              <a:rPr lang="en-RO" sz="900" dirty="0">
                <a:latin typeface="Helvetica Neue" panose="02000503000000020004" pitchFamily="2" charset="0"/>
                <a:ea typeface="Helvetica Neue" panose="02000503000000020004" pitchFamily="2" charset="0"/>
                <a:cs typeface="Helvetica Neue" panose="02000503000000020004" pitchFamily="2" charset="0"/>
              </a:rPr>
              <a:t>I have highlited in bright yellow all the changes made to both my Learning Log and my Work Log.</a:t>
            </a:r>
          </a:p>
          <a:p>
            <a:pPr lvl="1"/>
            <a:r>
              <a:rPr lang="en-RO" sz="900" dirty="0">
                <a:latin typeface="Helvetica Neue" panose="02000503000000020004" pitchFamily="2" charset="0"/>
                <a:ea typeface="Helvetica Neue" panose="02000503000000020004" pitchFamily="2" charset="0"/>
                <a:cs typeface="Helvetica Neue" panose="02000503000000020004" pitchFamily="2" charset="0"/>
              </a:rPr>
              <a:t>I have modified part of Section B (Progress Log) and provided more detailed explanation of the tasks at hand, as well as multiple links for evidencing my work.</a:t>
            </a:r>
          </a:p>
          <a:p>
            <a:pPr lvl="1"/>
            <a:r>
              <a:rPr lang="en-RO" sz="900" dirty="0">
                <a:latin typeface="Helvetica Neue" panose="02000503000000020004" pitchFamily="2" charset="0"/>
                <a:ea typeface="Helvetica Neue" panose="02000503000000020004" pitchFamily="2" charset="0"/>
                <a:cs typeface="Helvetica Neue" panose="02000503000000020004" pitchFamily="2" charset="0"/>
              </a:rPr>
              <a:t>I have submitted the correct version of the work log (the other version was not completed)</a:t>
            </a:r>
          </a:p>
          <a:p>
            <a:pPr lvl="1"/>
            <a:r>
              <a:rPr lang="en-GB" sz="900" dirty="0">
                <a:latin typeface="Helvetica Neue" panose="02000503000000020004" pitchFamily="2" charset="0"/>
                <a:ea typeface="Helvetica Neue" panose="02000503000000020004" pitchFamily="2" charset="0"/>
                <a:cs typeface="Helvetica Neue" panose="02000503000000020004" pitchFamily="2" charset="0"/>
              </a:rPr>
              <a:t>I</a:t>
            </a:r>
            <a:r>
              <a:rPr lang="en-RO" sz="900" dirty="0">
                <a:latin typeface="Helvetica Neue" panose="02000503000000020004" pitchFamily="2" charset="0"/>
                <a:ea typeface="Helvetica Neue" panose="02000503000000020004" pitchFamily="2" charset="0"/>
                <a:cs typeface="Helvetica Neue" panose="02000503000000020004" pitchFamily="2" charset="0"/>
              </a:rPr>
              <a:t> have modified the ‘Model Interpretability’ section of my presentation</a:t>
            </a:r>
          </a:p>
          <a:p>
            <a:pPr lvl="1"/>
            <a:r>
              <a:rPr lang="en-GB" sz="900" dirty="0">
                <a:latin typeface="Helvetica Neue" panose="02000503000000020004" pitchFamily="2" charset="0"/>
                <a:ea typeface="Helvetica Neue" panose="02000503000000020004" pitchFamily="2" charset="0"/>
                <a:cs typeface="Helvetica Neue" panose="02000503000000020004" pitchFamily="2" charset="0"/>
              </a:rPr>
              <a:t>I</a:t>
            </a:r>
            <a:r>
              <a:rPr lang="en-RO" sz="900" dirty="0">
                <a:latin typeface="Helvetica Neue" panose="02000503000000020004" pitchFamily="2" charset="0"/>
                <a:ea typeface="Helvetica Neue" panose="02000503000000020004" pitchFamily="2" charset="0"/>
                <a:cs typeface="Helvetica Neue" panose="02000503000000020004" pitchFamily="2" charset="0"/>
              </a:rPr>
              <a:t> have conducted the think-aloud study.</a:t>
            </a:r>
          </a:p>
          <a:p>
            <a:pPr lvl="1"/>
            <a:r>
              <a:rPr lang="en-RO" sz="900" dirty="0">
                <a:latin typeface="Helvetica Neue" panose="02000503000000020004" pitchFamily="2" charset="0"/>
                <a:ea typeface="Helvetica Neue" panose="02000503000000020004" pitchFamily="2" charset="0"/>
                <a:cs typeface="Helvetica Neue" panose="02000503000000020004" pitchFamily="2" charset="0"/>
              </a:rPr>
              <a:t>I performed a T-test on the results of </a:t>
            </a:r>
            <a:r>
              <a:rPr lang="en-GB" sz="900" dirty="0">
                <a:latin typeface="Helvetica Neue" panose="02000503000000020004" pitchFamily="2" charset="0"/>
                <a:ea typeface="Helvetica Neue" panose="02000503000000020004" pitchFamily="2" charset="0"/>
                <a:cs typeface="Helvetica Neue" panose="02000503000000020004" pitchFamily="2" charset="0"/>
              </a:rPr>
              <a:t>the </a:t>
            </a:r>
            <a:r>
              <a:rPr lang="en-RO" sz="900" dirty="0">
                <a:latin typeface="Helvetica Neue" panose="02000503000000020004" pitchFamily="2" charset="0"/>
                <a:ea typeface="Helvetica Neue" panose="02000503000000020004" pitchFamily="2" charset="0"/>
                <a:cs typeface="Helvetica Neue" panose="02000503000000020004" pitchFamily="2" charset="0"/>
              </a:rPr>
              <a:t>surveys of my wireframe prototype.</a:t>
            </a:r>
          </a:p>
          <a:p>
            <a:pPr marL="165100" indent="0">
              <a:buNone/>
            </a:pPr>
            <a:endParaRPr lang="en-RO" sz="900" dirty="0">
              <a:latin typeface="Helvetica Neue" panose="02000503000000020004" pitchFamily="2" charset="0"/>
              <a:ea typeface="Helvetica Neue" panose="02000503000000020004" pitchFamily="2" charset="0"/>
              <a:cs typeface="Helvetica Neue" panose="02000503000000020004" pitchFamily="2" charset="0"/>
            </a:endParaRPr>
          </a:p>
          <a:p>
            <a:pPr>
              <a:buFontTx/>
              <a:buChar char="-"/>
            </a:pPr>
            <a:r>
              <a:rPr lang="en-RO" sz="900" b="1" dirty="0">
                <a:latin typeface="Helvetica Neue" panose="02000503000000020004" pitchFamily="2" charset="0"/>
                <a:ea typeface="Helvetica Neue" panose="02000503000000020004" pitchFamily="2" charset="0"/>
                <a:cs typeface="Helvetica Neue" panose="02000503000000020004" pitchFamily="2" charset="0"/>
              </a:rPr>
              <a:t>Final deliverable notebook:</a:t>
            </a:r>
          </a:p>
          <a:p>
            <a:pPr lvl="1">
              <a:buFont typeface="Courier New" panose="02070309020205020404" pitchFamily="49" charset="0"/>
              <a:buChar char="o"/>
            </a:pPr>
            <a:r>
              <a:rPr lang="en-RO" sz="900" dirty="0">
                <a:latin typeface="Helvetica Neue" panose="02000503000000020004" pitchFamily="2" charset="0"/>
                <a:ea typeface="Helvetica Neue" panose="02000503000000020004" pitchFamily="2" charset="0"/>
                <a:cs typeface="Helvetica Neue" panose="02000503000000020004" pitchFamily="2" charset="0"/>
              </a:rPr>
              <a:t>I have modified Task 1.4 to better explain the value delivered by my application. (regarding ILO 3.1)</a:t>
            </a:r>
          </a:p>
          <a:p>
            <a:pPr lvl="1">
              <a:buFont typeface="Courier New" panose="02070309020205020404" pitchFamily="49" charset="0"/>
              <a:buChar char="o"/>
            </a:pPr>
            <a:r>
              <a:rPr lang="en-RO" sz="900" dirty="0">
                <a:latin typeface="Helvetica Neue" panose="02000503000000020004" pitchFamily="2" charset="0"/>
                <a:ea typeface="Helvetica Neue" panose="02000503000000020004" pitchFamily="2" charset="0"/>
                <a:cs typeface="Helvetica Neue" panose="02000503000000020004" pitchFamily="2" charset="0"/>
              </a:rPr>
              <a:t>I have implemented two XAI methods (Integrated Gradients and SHAP), which I used to explain my model’s limitations in terms of transparency, and evaluated the trade-off between accuracy and interpretability </a:t>
            </a:r>
          </a:p>
          <a:p>
            <a:pPr lvl="1">
              <a:buFont typeface="Courier New" panose="02070309020205020404" pitchFamily="49" charset="0"/>
              <a:buChar char="o"/>
            </a:pPr>
            <a:r>
              <a:rPr lang="en-GB" sz="900" dirty="0">
                <a:latin typeface="Helvetica Neue" panose="02000503000000020004" pitchFamily="2" charset="0"/>
                <a:ea typeface="Helvetica Neue" panose="02000503000000020004" pitchFamily="2" charset="0"/>
                <a:cs typeface="Helvetica Neue" panose="02000503000000020004" pitchFamily="2" charset="0"/>
              </a:rPr>
              <a:t>I</a:t>
            </a:r>
            <a:r>
              <a:rPr lang="en-RO" sz="900" dirty="0">
                <a:latin typeface="Helvetica Neue" panose="02000503000000020004" pitchFamily="2" charset="0"/>
                <a:ea typeface="Helvetica Neue" panose="02000503000000020004" pitchFamily="2" charset="0"/>
                <a:cs typeface="Helvetica Neue" panose="02000503000000020004" pitchFamily="2" charset="0"/>
              </a:rPr>
              <a:t> explained the changes made towards the final wireframe prototype.</a:t>
            </a:r>
          </a:p>
        </p:txBody>
      </p:sp>
      <p:sp>
        <p:nvSpPr>
          <p:cNvPr id="5" name="Title 4">
            <a:extLst>
              <a:ext uri="{FF2B5EF4-FFF2-40B4-BE49-F238E27FC236}">
                <a16:creationId xmlns:a16="http://schemas.microsoft.com/office/drawing/2014/main" id="{0BFF15BD-7461-9BD9-179E-50097C79D156}"/>
              </a:ext>
            </a:extLst>
          </p:cNvPr>
          <p:cNvSpPr>
            <a:spLocks noGrp="1"/>
          </p:cNvSpPr>
          <p:nvPr>
            <p:ph type="title" idx="3"/>
          </p:nvPr>
        </p:nvSpPr>
        <p:spPr>
          <a:xfrm>
            <a:off x="1143000" y="0"/>
            <a:ext cx="5112762" cy="576000"/>
          </a:xfrm>
        </p:spPr>
        <p:txBody>
          <a:bodyPr/>
          <a:lstStyle/>
          <a:p>
            <a:r>
              <a:rPr lang="en-RO" sz="1000" dirty="0">
                <a:latin typeface="Helvetica Neue" panose="02000503000000020004" pitchFamily="2" charset="0"/>
                <a:ea typeface="Helvetica Neue" panose="02000503000000020004" pitchFamily="2" charset="0"/>
                <a:cs typeface="Helvetica Neue" panose="02000503000000020004" pitchFamily="2" charset="0"/>
              </a:rPr>
              <a:t>Changes made regarding the second opportunity</a:t>
            </a:r>
          </a:p>
        </p:txBody>
      </p:sp>
      <p:sp>
        <p:nvSpPr>
          <p:cNvPr id="8" name="Title 7">
            <a:extLst>
              <a:ext uri="{FF2B5EF4-FFF2-40B4-BE49-F238E27FC236}">
                <a16:creationId xmlns:a16="http://schemas.microsoft.com/office/drawing/2014/main" id="{CFB8F5F4-A41F-266B-3BD7-7E2832350A76}"/>
              </a:ext>
            </a:extLst>
          </p:cNvPr>
          <p:cNvSpPr>
            <a:spLocks noGrp="1"/>
          </p:cNvSpPr>
          <p:nvPr>
            <p:ph type="title" idx="6"/>
          </p:nvPr>
        </p:nvSpPr>
        <p:spPr>
          <a:xfrm>
            <a:off x="161250" y="0"/>
            <a:ext cx="1368600" cy="576000"/>
          </a:xfrm>
        </p:spPr>
        <p:txBody>
          <a:bodyPr/>
          <a:lstStyle/>
          <a:p>
            <a:r>
              <a:rPr lang="en-RO" sz="1600" dirty="0">
                <a:solidFill>
                  <a:srgbClr val="000000"/>
                </a:solidFill>
                <a:highlight>
                  <a:srgbClr val="FFFF00"/>
                </a:highlight>
              </a:rPr>
              <a:t>RETAKE</a:t>
            </a:r>
            <a:endParaRPr lang="en-RO" dirty="0">
              <a:solidFill>
                <a:srgbClr val="000000"/>
              </a:solidFill>
              <a:highlight>
                <a:srgbClr val="FFFF00"/>
              </a:highlight>
            </a:endParaRPr>
          </a:p>
        </p:txBody>
      </p:sp>
      <p:pic>
        <p:nvPicPr>
          <p:cNvPr id="6" name="Picture 5" descr="A screenshot of a computer screen&#10;&#10;Description automatically generated">
            <a:extLst>
              <a:ext uri="{FF2B5EF4-FFF2-40B4-BE49-F238E27FC236}">
                <a16:creationId xmlns:a16="http://schemas.microsoft.com/office/drawing/2014/main" id="{12DFB306-54B4-BE06-0937-084ADE2125F9}"/>
              </a:ext>
            </a:extLst>
          </p:cNvPr>
          <p:cNvPicPr>
            <a:picLocks noChangeAspect="1"/>
          </p:cNvPicPr>
          <p:nvPr/>
        </p:nvPicPr>
        <p:blipFill>
          <a:blip r:embed="rId2"/>
          <a:stretch>
            <a:fillRect/>
          </a:stretch>
        </p:blipFill>
        <p:spPr>
          <a:xfrm>
            <a:off x="5794000" y="1289957"/>
            <a:ext cx="3256927" cy="183705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348A02F-435E-0488-F3B7-DE7CDD2FF4AF}"/>
              </a:ext>
            </a:extLst>
          </p:cNvPr>
          <p:cNvPicPr>
            <a:picLocks noChangeAspect="1"/>
          </p:cNvPicPr>
          <p:nvPr/>
        </p:nvPicPr>
        <p:blipFill>
          <a:blip r:embed="rId3"/>
          <a:stretch>
            <a:fillRect/>
          </a:stretch>
        </p:blipFill>
        <p:spPr>
          <a:xfrm>
            <a:off x="5793999" y="3127010"/>
            <a:ext cx="3327493" cy="1837053"/>
          </a:xfrm>
          <a:prstGeom prst="rect">
            <a:avLst/>
          </a:prstGeom>
        </p:spPr>
      </p:pic>
    </p:spTree>
    <p:extLst>
      <p:ext uri="{BB962C8B-B14F-4D97-AF65-F5344CB8AC3E}">
        <p14:creationId xmlns:p14="http://schemas.microsoft.com/office/powerpoint/2010/main" val="335238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a:spLocks noGrp="1"/>
          </p:cNvSpPr>
          <p:nvPr>
            <p:ph type="ctrTitle"/>
          </p:nvPr>
        </p:nvSpPr>
        <p:spPr>
          <a:xfrm>
            <a:off x="2286000" y="1104139"/>
            <a:ext cx="64008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Medal Challenges</a:t>
            </a:r>
            <a:endParaRPr dirty="0"/>
          </a:p>
        </p:txBody>
      </p:sp>
      <p:sp>
        <p:nvSpPr>
          <p:cNvPr id="468" name="Google Shape;468;p49"/>
          <p:cNvSpPr txBox="1">
            <a:spLocks noGrp="1"/>
          </p:cNvSpPr>
          <p:nvPr>
            <p:ph type="subTitle" idx="1"/>
          </p:nvPr>
        </p:nvSpPr>
        <p:spPr>
          <a:xfrm>
            <a:off x="2286000" y="2503171"/>
            <a:ext cx="64008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NL" dirty="0"/>
              <a:t>Going the extra mile!</a:t>
            </a:r>
            <a:endParaRPr dirty="0"/>
          </a:p>
        </p:txBody>
      </p:sp>
      <p:pic>
        <p:nvPicPr>
          <p:cNvPr id="7" name="Graphic 6" descr="Medal">
            <a:extLst>
              <a:ext uri="{FF2B5EF4-FFF2-40B4-BE49-F238E27FC236}">
                <a16:creationId xmlns:a16="http://schemas.microsoft.com/office/drawing/2014/main" id="{2C2C6876-7040-0594-5C65-F9EFF1B3B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666" y="1379845"/>
            <a:ext cx="3492405" cy="3492405"/>
          </a:xfrm>
          <a:prstGeom prst="rect">
            <a:avLst/>
          </a:prstGeom>
        </p:spPr>
      </p:pic>
    </p:spTree>
    <p:extLst>
      <p:ext uri="{BB962C8B-B14F-4D97-AF65-F5344CB8AC3E}">
        <p14:creationId xmlns:p14="http://schemas.microsoft.com/office/powerpoint/2010/main" val="283295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6" name="Google Shape;476;p50"/>
          <p:cNvSpPr txBox="1">
            <a:spLocks noGrp="1"/>
          </p:cNvSpPr>
          <p:nvPr>
            <p:ph type="title" idx="2"/>
          </p:nvPr>
        </p:nvSpPr>
        <p:spPr>
          <a:xfrm>
            <a:off x="7068300" y="0"/>
            <a:ext cx="1984200" cy="57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a:t>
            </a:r>
            <a:endParaRPr/>
          </a:p>
        </p:txBody>
      </p:sp>
      <p:sp>
        <p:nvSpPr>
          <p:cNvPr id="477" name="Google Shape;477;p50"/>
          <p:cNvSpPr txBox="1">
            <a:spLocks noGrp="1"/>
          </p:cNvSpPr>
          <p:nvPr>
            <p:ph type="body" idx="1"/>
          </p:nvPr>
        </p:nvSpPr>
        <p:spPr>
          <a:xfrm>
            <a:off x="182880" y="1069848"/>
            <a:ext cx="5486400" cy="389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i="1" dirty="0">
                <a:solidFill>
                  <a:schemeClr val="lt1"/>
                </a:solidFill>
                <a:latin typeface="Helvetica Neue"/>
                <a:ea typeface="Helvetica Neue"/>
                <a:cs typeface="Helvetica Neue"/>
                <a:sym typeface="Helvetica Neue"/>
              </a:rPr>
              <a:t>Show your best examples, do not go overboard, add in short description, you are free to alter this layout (or add slides per evidence) to suit your needs. Just be sure that it is clear.</a:t>
            </a:r>
            <a:endParaRPr sz="900" dirty="0">
              <a:solidFill>
                <a:schemeClr val="lt1"/>
              </a:solidFill>
            </a:endParaRPr>
          </a:p>
          <a:p>
            <a:pPr marL="0" lvl="0" indent="0" algn="l" rtl="0">
              <a:lnSpc>
                <a:spcPct val="115000"/>
              </a:lnSpc>
              <a:spcBef>
                <a:spcPts val="0"/>
              </a:spcBef>
              <a:spcAft>
                <a:spcPts val="0"/>
              </a:spcAft>
              <a:buNone/>
            </a:pPr>
            <a:endParaRPr sz="700" i="1" dirty="0">
              <a:solidFill>
                <a:schemeClr val="lt1"/>
              </a:solidFill>
              <a:latin typeface="Helvetica Neue"/>
              <a:ea typeface="Helvetica Neue"/>
              <a:cs typeface="Helvetica Neue"/>
              <a:sym typeface="Helvetica Neue"/>
            </a:endParaRPr>
          </a:p>
        </p:txBody>
      </p:sp>
      <p:sp>
        <p:nvSpPr>
          <p:cNvPr id="480" name="Google Shape;480;p50"/>
          <p:cNvSpPr txBox="1">
            <a:spLocks noGrp="1"/>
          </p:cNvSpPr>
          <p:nvPr>
            <p:ph type="title" idx="5"/>
          </p:nvPr>
        </p:nvSpPr>
        <p:spPr>
          <a:xfrm>
            <a:off x="845550" y="576000"/>
            <a:ext cx="7315200" cy="49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Put your evidence down here to receive a medal!</a:t>
            </a:r>
            <a:endParaRPr lang="en-GB" dirty="0"/>
          </a:p>
        </p:txBody>
      </p:sp>
      <p:sp>
        <p:nvSpPr>
          <p:cNvPr id="7" name="Google Shape;459;p48">
            <a:extLst>
              <a:ext uri="{FF2B5EF4-FFF2-40B4-BE49-F238E27FC236}">
                <a16:creationId xmlns:a16="http://schemas.microsoft.com/office/drawing/2014/main" id="{5161B9CD-FD90-1846-8EE0-48554F0A839A}"/>
              </a:ext>
            </a:extLst>
          </p:cNvPr>
          <p:cNvSpPr txBox="1">
            <a:spLocks noGrp="1"/>
          </p:cNvSpPr>
          <p:nvPr>
            <p:ph type="title" idx="3"/>
          </p:nvPr>
        </p:nvSpPr>
        <p:spPr>
          <a:xfrm>
            <a:off x="2049462" y="0"/>
            <a:ext cx="42063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Going the extra mile!</a:t>
            </a:r>
            <a:endParaRPr lang="en-GB" dirty="0"/>
          </a:p>
        </p:txBody>
      </p:sp>
      <p:sp>
        <p:nvSpPr>
          <p:cNvPr id="2" name="Google Shape;462;p48">
            <a:extLst>
              <a:ext uri="{FF2B5EF4-FFF2-40B4-BE49-F238E27FC236}">
                <a16:creationId xmlns:a16="http://schemas.microsoft.com/office/drawing/2014/main" id="{504CBF35-FBEA-FA87-F016-E6278C3C94BB}"/>
              </a:ext>
            </a:extLst>
          </p:cNvPr>
          <p:cNvSpPr txBox="1">
            <a:spLocks noGrp="1"/>
          </p:cNvSpPr>
          <p:nvPr>
            <p:ph type="title" idx="6"/>
          </p:nvPr>
        </p:nvSpPr>
        <p:spPr>
          <a:xfrm>
            <a:off x="845550" y="0"/>
            <a:ext cx="13686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NL" dirty="0"/>
              <a:t>Medal Challenges</a:t>
            </a:r>
            <a:endParaRPr lang="en-US" dirty="0"/>
          </a:p>
        </p:txBody>
      </p:sp>
      <p:pic>
        <p:nvPicPr>
          <p:cNvPr id="12" name="Graphic 11" descr="Medal">
            <a:extLst>
              <a:ext uri="{FF2B5EF4-FFF2-40B4-BE49-F238E27FC236}">
                <a16:creationId xmlns:a16="http://schemas.microsoft.com/office/drawing/2014/main" id="{DAEAD1FE-ADA8-7092-2C63-52D1D8722E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71" y="58096"/>
            <a:ext cx="459808" cy="459808"/>
          </a:xfrm>
          <a:prstGeom prst="rect">
            <a:avLst/>
          </a:prstGeom>
        </p:spPr>
      </p:pic>
    </p:spTree>
    <p:extLst>
      <p:ext uri="{BB962C8B-B14F-4D97-AF65-F5344CB8AC3E}">
        <p14:creationId xmlns:p14="http://schemas.microsoft.com/office/powerpoint/2010/main" val="3318464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2"/>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Section D</a:t>
            </a:r>
            <a:endParaRPr sz="6000" dirty="0"/>
          </a:p>
        </p:txBody>
      </p:sp>
      <p:sp>
        <p:nvSpPr>
          <p:cNvPr id="498" name="Google Shape;498;p52"/>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Reflection</a:t>
            </a:r>
            <a:endParaRPr sz="3000"/>
          </a:p>
        </p:txBody>
      </p:sp>
      <p:sp>
        <p:nvSpPr>
          <p:cNvPr id="499" name="Google Shape;499;p52"/>
          <p:cNvSpPr txBox="1"/>
          <p:nvPr/>
        </p:nvSpPr>
        <p:spPr>
          <a:xfrm>
            <a:off x="-420624" y="749808"/>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D</a:t>
            </a:r>
            <a:endParaRPr sz="40000" dirty="0">
              <a:solidFill>
                <a:srgbClr val="999999"/>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3"/>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did I achieve this block?</a:t>
            </a:r>
            <a:endParaRPr/>
          </a:p>
        </p:txBody>
      </p:sp>
      <p:sp>
        <p:nvSpPr>
          <p:cNvPr id="505" name="Google Shape;505;p53"/>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1/2</a:t>
            </a:r>
            <a:endParaRPr/>
          </a:p>
        </p:txBody>
      </p:sp>
      <p:sp>
        <p:nvSpPr>
          <p:cNvPr id="506" name="Google Shape;506;p53"/>
          <p:cNvSpPr txBox="1">
            <a:spLocks noGrp="1"/>
          </p:cNvSpPr>
          <p:nvPr>
            <p:ph type="subTitle" idx="1"/>
          </p:nvPr>
        </p:nvSpPr>
        <p:spPr>
          <a:xfrm>
            <a:off x="182880" y="667512"/>
            <a:ext cx="5486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My most significant achievements this block</a:t>
            </a:r>
            <a:endParaRPr/>
          </a:p>
        </p:txBody>
      </p:sp>
      <p:sp>
        <p:nvSpPr>
          <p:cNvPr id="507" name="Google Shape;507;p53"/>
          <p:cNvSpPr txBox="1">
            <a:spLocks noGrp="1"/>
          </p:cNvSpPr>
          <p:nvPr>
            <p:ph type="body" idx="3"/>
          </p:nvPr>
        </p:nvSpPr>
        <p:spPr>
          <a:xfrm>
            <a:off x="182880" y="1069848"/>
            <a:ext cx="87783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I believe my most significant achievement this block was understanding and implementing my own CNN model on my own personal dataset.</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My most difficult challenges this block</a:t>
            </a:r>
            <a:endParaRPr sz="1400" b="1" dirty="0"/>
          </a:p>
          <a:p>
            <a:pPr marL="0" lvl="0" indent="0" algn="just" rtl="0">
              <a:spcBef>
                <a:spcPts val="800"/>
              </a:spcBef>
              <a:spcAft>
                <a:spcPts val="0"/>
              </a:spcAft>
              <a:buNone/>
            </a:pPr>
            <a:r>
              <a:rPr lang="en-US" dirty="0"/>
              <a:t>The most significant challenge for me this block was grasping the way neural networks function, from the architecture of a model, to training it to a certain dataset.</a:t>
            </a:r>
            <a:endParaRPr lang="en-GB" dirty="0"/>
          </a:p>
          <a:p>
            <a:pPr marL="0" lvl="0" indent="0" algn="just" rtl="0">
              <a:spcBef>
                <a:spcPts val="800"/>
              </a:spcBef>
              <a:spcAft>
                <a:spcPts val="0"/>
              </a:spcAft>
              <a:buNone/>
            </a:pPr>
            <a:endParaRPr lang="en-GB" dirty="0"/>
          </a:p>
          <a:p>
            <a:pPr marL="0" lvl="0" indent="0" algn="just" rtl="0">
              <a:spcBef>
                <a:spcPts val="800"/>
              </a:spcBef>
              <a:spcAft>
                <a:spcPts val="0"/>
              </a:spcAft>
              <a:buNone/>
            </a:pPr>
            <a:r>
              <a:rPr lang="en" sz="1400" b="1" dirty="0"/>
              <a:t>The most important lessons I learned</a:t>
            </a:r>
            <a:endParaRPr sz="1400" b="1" dirty="0"/>
          </a:p>
          <a:p>
            <a:pPr marL="0" lvl="0" indent="0" algn="just" rtl="0">
              <a:spcBef>
                <a:spcPts val="800"/>
              </a:spcBef>
              <a:spcAft>
                <a:spcPts val="800"/>
              </a:spcAft>
              <a:buNone/>
            </a:pPr>
            <a:r>
              <a:rPr lang="en-US" dirty="0"/>
              <a:t>I am now more confident that this field of work really interests me and that I could improve with enough discipline.</a:t>
            </a:r>
            <a:endParaRPr dirty="0"/>
          </a:p>
        </p:txBody>
      </p:sp>
      <p:sp>
        <p:nvSpPr>
          <p:cNvPr id="508" name="Google Shape;508;p53"/>
          <p:cNvSpPr txBox="1">
            <a:spLocks noGrp="1"/>
          </p:cNvSpPr>
          <p:nvPr>
            <p:ph type="title" idx="4"/>
          </p:nvPr>
        </p:nvSpPr>
        <p:spPr>
          <a:xfrm>
            <a:off x="-91848" y="96951"/>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well am I progressing?</a:t>
            </a:r>
            <a:endParaRPr/>
          </a:p>
        </p:txBody>
      </p:sp>
      <p:sp>
        <p:nvSpPr>
          <p:cNvPr id="514" name="Google Shape;514;p54"/>
          <p:cNvSpPr txBox="1">
            <a:spLocks noGrp="1"/>
          </p:cNvSpPr>
          <p:nvPr>
            <p:ph type="title" idx="2"/>
          </p:nvPr>
        </p:nvSpPr>
        <p:spPr>
          <a:xfrm>
            <a:off x="7068300" y="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2</a:t>
            </a:r>
            <a:r>
              <a:rPr lang="en" sz="1400"/>
              <a:t>/</a:t>
            </a:r>
            <a:r>
              <a:rPr lang="en"/>
              <a:t>2</a:t>
            </a:r>
            <a:endParaRPr sz="1400"/>
          </a:p>
        </p:txBody>
      </p:sp>
      <p:sp>
        <p:nvSpPr>
          <p:cNvPr id="516" name="Google Shape;516;p54"/>
          <p:cNvSpPr txBox="1">
            <a:spLocks noGrp="1"/>
          </p:cNvSpPr>
          <p:nvPr>
            <p:ph type="subTitle" idx="1"/>
          </p:nvPr>
        </p:nvSpPr>
        <p:spPr>
          <a:xfrm>
            <a:off x="182880" y="667512"/>
            <a:ext cx="4658061" cy="4023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dirty="0"/>
              <a:t>Reflection on my self assessment	</a:t>
            </a:r>
            <a:endParaRPr b="0" i="1" dirty="0"/>
          </a:p>
        </p:txBody>
      </p:sp>
      <p:sp>
        <p:nvSpPr>
          <p:cNvPr id="517" name="Google Shape;517;p54"/>
          <p:cNvSpPr txBox="1">
            <a:spLocks noGrp="1"/>
          </p:cNvSpPr>
          <p:nvPr>
            <p:ph type="body" idx="3"/>
          </p:nvPr>
        </p:nvSpPr>
        <p:spPr>
          <a:xfrm>
            <a:off x="182880" y="1069848"/>
            <a:ext cx="5852100" cy="3895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I believe the self assessment does reflect the level of knowledge accumulated during this block. </a:t>
            </a:r>
            <a:r>
              <a:rPr lang="en-US" dirty="0"/>
              <a:t>Now I believe it also mirrors the amount of work I was willing to put in.</a:t>
            </a:r>
            <a:endParaRPr dirty="0"/>
          </a:p>
          <a:p>
            <a:pPr marL="0" lvl="0" indent="0" algn="just" rtl="0">
              <a:spcBef>
                <a:spcPts val="800"/>
              </a:spcBef>
              <a:spcAft>
                <a:spcPts val="0"/>
              </a:spcAft>
              <a:buNone/>
            </a:pPr>
            <a:endParaRPr dirty="0"/>
          </a:p>
          <a:p>
            <a:pPr marL="0" lvl="0" indent="0" algn="just" rtl="0">
              <a:spcBef>
                <a:spcPts val="800"/>
              </a:spcBef>
              <a:spcAft>
                <a:spcPts val="0"/>
              </a:spcAft>
              <a:buNone/>
            </a:pPr>
            <a:r>
              <a:rPr lang="en" sz="1400" b="1" dirty="0"/>
              <a:t>How I plan to improve next block</a:t>
            </a:r>
            <a:endParaRPr sz="1400" b="1" dirty="0"/>
          </a:p>
          <a:p>
            <a:pPr marL="0" lvl="0" indent="0" algn="just" rtl="0">
              <a:spcBef>
                <a:spcPts val="800"/>
              </a:spcBef>
              <a:spcAft>
                <a:spcPts val="800"/>
              </a:spcAft>
              <a:buNone/>
            </a:pPr>
            <a:r>
              <a:rPr lang="en" dirty="0"/>
              <a:t>If you don’t stay on top of schoolwork, it will catch up to you faster than expected!</a:t>
            </a:r>
            <a:endParaRPr dirty="0"/>
          </a:p>
        </p:txBody>
      </p:sp>
      <p:sp>
        <p:nvSpPr>
          <p:cNvPr id="518" name="Google Shape;518;p54"/>
          <p:cNvSpPr txBox="1"/>
          <p:nvPr/>
        </p:nvSpPr>
        <p:spPr>
          <a:xfrm>
            <a:off x="7925428" y="791006"/>
            <a:ext cx="914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rgbClr val="434343"/>
                </a:solidFill>
                <a:latin typeface="Roboto"/>
                <a:ea typeface="Roboto"/>
                <a:cs typeface="Roboto"/>
                <a:sym typeface="Roboto"/>
              </a:rPr>
              <a:t>8.5</a:t>
            </a:r>
            <a:endParaRPr sz="3600" b="1" dirty="0">
              <a:solidFill>
                <a:srgbClr val="434343"/>
              </a:solidFill>
              <a:latin typeface="Roboto"/>
              <a:ea typeface="Roboto"/>
              <a:cs typeface="Roboto"/>
              <a:sym typeface="Roboto"/>
            </a:endParaRPr>
          </a:p>
        </p:txBody>
      </p:sp>
      <p:sp>
        <p:nvSpPr>
          <p:cNvPr id="5" name="Google Shape;508;p53">
            <a:extLst>
              <a:ext uri="{FF2B5EF4-FFF2-40B4-BE49-F238E27FC236}">
                <a16:creationId xmlns:a16="http://schemas.microsoft.com/office/drawing/2014/main" id="{EAC66E3E-7997-3FB2-868E-2DAC206B613B}"/>
              </a:ext>
            </a:extLst>
          </p:cNvPr>
          <p:cNvSpPr txBox="1">
            <a:spLocks/>
          </p:cNvSpPr>
          <p:nvPr/>
        </p:nvSpPr>
        <p:spPr>
          <a:xfrm>
            <a:off x="-91848" y="96951"/>
            <a:ext cx="851544"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Light"/>
              <a:buNone/>
              <a:defRPr sz="4800" b="0" i="0" u="none" strike="noStrike" cap="none">
                <a:solidFill>
                  <a:schemeClr val="lt1"/>
                </a:solidFill>
                <a:latin typeface="Roboto Light"/>
                <a:ea typeface="Roboto Light"/>
                <a:cs typeface="Roboto Light"/>
                <a:sym typeface="Roboto Light"/>
              </a:defRPr>
            </a:lvl1pPr>
            <a:lvl2pPr marR="0" lvl="1"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2pPr>
            <a:lvl3pPr marR="0" lvl="2"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3pPr>
            <a:lvl4pPr marR="0" lvl="3"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4pPr>
            <a:lvl5pPr marR="0" lvl="4"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5pPr>
            <a:lvl6pPr marR="0" lvl="5"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6pPr>
            <a:lvl7pPr marR="0" lvl="6"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7pPr>
            <a:lvl8pPr marR="0" lvl="7"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8pPr>
            <a:lvl9pPr marR="0" lvl="8" algn="l" rtl="0">
              <a:lnSpc>
                <a:spcPct val="100000"/>
              </a:lnSpc>
              <a:spcBef>
                <a:spcPts val="0"/>
              </a:spcBef>
              <a:spcAft>
                <a:spcPts val="0"/>
              </a:spcAft>
              <a:buClr>
                <a:srgbClr val="EC781C"/>
              </a:buClr>
              <a:buSzPts val="2400"/>
              <a:buFont typeface="Alfa Slab One"/>
              <a:buNone/>
              <a:defRPr sz="2400" b="0" i="0" u="none" strike="noStrike" cap="none">
                <a:solidFill>
                  <a:srgbClr val="EC781C"/>
                </a:solidFill>
                <a:latin typeface="Alfa Slab One"/>
                <a:ea typeface="Alfa Slab One"/>
                <a:cs typeface="Alfa Slab One"/>
                <a:sym typeface="Alfa Slab One"/>
              </a:defRPr>
            </a:lvl9pPr>
          </a:lstStyle>
          <a:p>
            <a:endParaRPr lang="en"/>
          </a:p>
        </p:txBody>
      </p:sp>
      <p:sp>
        <p:nvSpPr>
          <p:cNvPr id="7" name="Google Shape;508;p53">
            <a:extLst>
              <a:ext uri="{FF2B5EF4-FFF2-40B4-BE49-F238E27FC236}">
                <a16:creationId xmlns:a16="http://schemas.microsoft.com/office/drawing/2014/main" id="{6ADF2B66-4C53-E1C0-7D9C-21EFEAFCBDB5}"/>
              </a:ext>
            </a:extLst>
          </p:cNvPr>
          <p:cNvSpPr txBox="1">
            <a:spLocks noGrp="1"/>
          </p:cNvSpPr>
          <p:nvPr>
            <p:ph type="title" idx="4"/>
          </p:nvPr>
        </p:nvSpPr>
        <p:spPr>
          <a:xfrm>
            <a:off x="-89467" y="49326"/>
            <a:ext cx="851544"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p>
        </p:txBody>
      </p:sp>
      <p:sp>
        <p:nvSpPr>
          <p:cNvPr id="3" name="TextBox 2">
            <a:extLst>
              <a:ext uri="{FF2B5EF4-FFF2-40B4-BE49-F238E27FC236}">
                <a16:creationId xmlns:a16="http://schemas.microsoft.com/office/drawing/2014/main" id="{23F86999-E1B5-A08D-9BB6-7F2086AFCE22}"/>
              </a:ext>
            </a:extLst>
          </p:cNvPr>
          <p:cNvSpPr txBox="1"/>
          <p:nvPr/>
        </p:nvSpPr>
        <p:spPr>
          <a:xfrm>
            <a:off x="6101910" y="714773"/>
            <a:ext cx="2664199" cy="307777"/>
          </a:xfrm>
          <a:prstGeom prst="rect">
            <a:avLst/>
          </a:prstGeom>
          <a:noFill/>
        </p:spPr>
        <p:txBody>
          <a:bodyPr wrap="square">
            <a:spAutoFit/>
          </a:bodyPr>
          <a:lstStyle/>
          <a:p>
            <a:pPr>
              <a:lnSpc>
                <a:spcPct val="104000"/>
              </a:lnSpc>
              <a:spcAft>
                <a:spcPts val="800"/>
              </a:spcAft>
              <a:buClr>
                <a:srgbClr val="FFFFFF"/>
              </a:buClr>
              <a:buSzPts val="1000"/>
            </a:pPr>
            <a:r>
              <a:rPr lang="en-US" b="1" dirty="0">
                <a:solidFill>
                  <a:srgbClr val="FFFFFF"/>
                </a:solidFill>
                <a:latin typeface="Roboto"/>
                <a:ea typeface="Roboto"/>
                <a:cs typeface="Roboto"/>
                <a:sym typeface="Roboto"/>
              </a:rPr>
              <a:t>My self assessment grade is 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ctrTitle"/>
          </p:nvPr>
        </p:nvSpPr>
        <p:spPr>
          <a:xfrm>
            <a:off x="1828800" y="1453896"/>
            <a:ext cx="7315200" cy="15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Section </a:t>
            </a:r>
            <a:r>
              <a:rPr lang="en"/>
              <a:t>B</a:t>
            </a:r>
            <a:endParaRPr sz="6000"/>
          </a:p>
        </p:txBody>
      </p:sp>
      <p:sp>
        <p:nvSpPr>
          <p:cNvPr id="154" name="Google Shape;154;p19"/>
          <p:cNvSpPr txBox="1">
            <a:spLocks noGrp="1"/>
          </p:cNvSpPr>
          <p:nvPr>
            <p:ph type="subTitle" idx="1"/>
          </p:nvPr>
        </p:nvSpPr>
        <p:spPr>
          <a:xfrm>
            <a:off x="1828800" y="2953512"/>
            <a:ext cx="7315200" cy="6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Progress Log</a:t>
            </a:r>
            <a:endParaRPr lang="en-US" sz="3000"/>
          </a:p>
        </p:txBody>
      </p:sp>
      <p:sp>
        <p:nvSpPr>
          <p:cNvPr id="155" name="Google Shape;155;p19"/>
          <p:cNvSpPr txBox="1"/>
          <p:nvPr/>
        </p:nvSpPr>
        <p:spPr>
          <a:xfrm>
            <a:off x="-420624" y="754575"/>
            <a:ext cx="3383400" cy="5120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0" dirty="0">
                <a:solidFill>
                  <a:srgbClr val="999999"/>
                </a:solidFill>
                <a:latin typeface="Roboto"/>
                <a:ea typeface="Roboto"/>
                <a:cs typeface="Roboto"/>
                <a:sym typeface="Roboto"/>
              </a:rPr>
              <a:t>B</a:t>
            </a:r>
            <a:endParaRPr sz="40000" dirty="0">
              <a:solidFill>
                <a:srgbClr val="999999"/>
              </a:solidFill>
              <a:latin typeface="Roboto"/>
              <a:ea typeface="Roboto"/>
              <a:cs typeface="Roboto"/>
              <a:sym typeface="Roboto"/>
            </a:endParaRPr>
          </a:p>
        </p:txBody>
      </p:sp>
    </p:spTree>
    <p:extLst>
      <p:ext uri="{BB962C8B-B14F-4D97-AF65-F5344CB8AC3E}">
        <p14:creationId xmlns:p14="http://schemas.microsoft.com/office/powerpoint/2010/main" val="5307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Log</a:t>
            </a:r>
            <a:endParaRPr lang="en-US" dirty="0"/>
          </a:p>
        </p:txBody>
      </p:sp>
      <p:sp>
        <p:nvSpPr>
          <p:cNvPr id="161" name="Google Shape;161;p20"/>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162" name="Google Shape;162;p20"/>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163" name="Google Shape;163;p20"/>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Be efficient in my work and complete the tasks on time;</a:t>
            </a:r>
          </a:p>
          <a:p>
            <a:pPr marL="640080" lvl="1" indent="-154940">
              <a:spcBef>
                <a:spcPts val="0"/>
              </a:spcBef>
              <a:buChar char="●"/>
            </a:pPr>
            <a:r>
              <a:rPr lang="en" dirty="0"/>
              <a:t>Update my learning and work log regularly;</a:t>
            </a:r>
          </a:p>
          <a:p>
            <a:pPr marL="640080" lvl="1" indent="-154940">
              <a:spcBef>
                <a:spcPts val="0"/>
              </a:spcBef>
              <a:buChar char="●"/>
            </a:pPr>
            <a:r>
              <a:rPr lang="en" dirty="0"/>
              <a:t>Finish the book ‘The subtle art of not giving a  f**k’ by Mark Manson;</a:t>
            </a:r>
          </a:p>
          <a:p>
            <a:pPr marL="640080" lvl="1" indent="-154940">
              <a:spcBef>
                <a:spcPts val="0"/>
              </a:spcBef>
              <a:buChar char="●"/>
            </a:pPr>
            <a:r>
              <a:rPr lang="en-US" dirty="0"/>
              <a:t>Learn about responsible AI in the context of the dataset that I will be using;</a:t>
            </a:r>
          </a:p>
          <a:p>
            <a:pPr marL="640080" lvl="1" indent="-154940">
              <a:spcBef>
                <a:spcPts val="0"/>
              </a:spcBef>
              <a:buChar char="●"/>
            </a:pPr>
            <a:r>
              <a:rPr lang="en-US" dirty="0"/>
              <a:t>Creating a dataset;</a:t>
            </a:r>
          </a:p>
          <a:p>
            <a:pPr marL="640080" lvl="1" indent="-154940">
              <a:spcBef>
                <a:spcPts val="0"/>
              </a:spcBef>
              <a:buChar char="●"/>
            </a:pPr>
            <a:r>
              <a:rPr lang="en-US" dirty="0"/>
              <a:t>Coming up with a business problem;</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have been able to complete my tasks almost on time. </a:t>
            </a:r>
          </a:p>
          <a:p>
            <a:pPr marL="640080" lvl="1" indent="-154940">
              <a:spcBef>
                <a:spcPts val="0"/>
              </a:spcBef>
              <a:buChar char="●"/>
            </a:pPr>
            <a:r>
              <a:rPr lang="en" dirty="0"/>
              <a:t>I did not manage to finish the book this week because it is a self-help book and I wanted to read more fiction.</a:t>
            </a:r>
          </a:p>
          <a:p>
            <a:pPr marL="640080" lvl="1" indent="-154940">
              <a:spcBef>
                <a:spcPts val="0"/>
              </a:spcBef>
              <a:buChar char="●"/>
            </a:pPr>
            <a:r>
              <a:rPr lang="en-US" dirty="0"/>
              <a:t>I have updated both my learning and work logs regularly.</a:t>
            </a:r>
          </a:p>
          <a:p>
            <a:pPr marL="640080" lvl="1" indent="-154940">
              <a:spcBef>
                <a:spcPts val="0"/>
              </a:spcBef>
              <a:buChar char="●"/>
            </a:pPr>
            <a:r>
              <a:rPr lang="en-US" dirty="0"/>
              <a:t>I did manage to create a dataset. However, it is a bit incomplete in my opinion.</a:t>
            </a:r>
            <a:endParaRPr dirty="0"/>
          </a:p>
        </p:txBody>
      </p:sp>
      <p:sp>
        <p:nvSpPr>
          <p:cNvPr id="164" name="Google Shape;164;p20"/>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 </a:t>
            </a:r>
          </a:p>
          <a:p>
            <a:pPr marL="640080" lvl="1" indent="-154940">
              <a:spcBef>
                <a:spcPts val="0"/>
              </a:spcBef>
              <a:buChar char="●"/>
            </a:pPr>
            <a:r>
              <a:rPr lang="en" dirty="0"/>
              <a:t>The week went by quickly. By the time </a:t>
            </a:r>
            <a:r>
              <a:rPr lang="en-GB" dirty="0"/>
              <a:t>I</a:t>
            </a:r>
            <a:r>
              <a:rPr lang="en" dirty="0"/>
              <a:t> </a:t>
            </a:r>
            <a:r>
              <a:rPr lang="en" dirty="0" err="1"/>
              <a:t>realised</a:t>
            </a:r>
            <a:r>
              <a:rPr lang="en" dirty="0"/>
              <a:t> it was Friday, I still thought yesterday was </a:t>
            </a:r>
            <a:r>
              <a:rPr lang="en-GB" dirty="0"/>
              <a:t>W</a:t>
            </a:r>
            <a:r>
              <a:rPr lang="en" dirty="0" err="1"/>
              <a:t>ednesday</a:t>
            </a:r>
            <a:r>
              <a:rPr lang="en" dirty="0"/>
              <a:t>! </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started off with a positive attitude towards this block and </a:t>
            </a:r>
            <a:r>
              <a:rPr lang="en-GB" dirty="0"/>
              <a:t>I</a:t>
            </a:r>
            <a:r>
              <a:rPr lang="en" dirty="0"/>
              <a:t> did not feel burnt out as quickly.</a:t>
            </a:r>
          </a:p>
          <a:p>
            <a:pPr marL="640080" lvl="1" indent="-154940">
              <a:spcBef>
                <a:spcPts val="0"/>
              </a:spcBef>
              <a:buChar char="●"/>
            </a:pPr>
            <a:r>
              <a:rPr lang="en" dirty="0"/>
              <a:t>The weather is getting nice again.</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 dirty="0"/>
              <a:t>I had some problems with the creation of my dataset as the code did not want to run (I am working on a mac). However, I did manage to partly fix it. When </a:t>
            </a:r>
            <a:r>
              <a:rPr lang="en-GB" dirty="0"/>
              <a:t>I</a:t>
            </a:r>
            <a:r>
              <a:rPr lang="en" dirty="0"/>
              <a:t> run the code it still doesn’t scrape all the images </a:t>
            </a:r>
            <a:r>
              <a:rPr lang="en-GB" dirty="0"/>
              <a:t>I</a:t>
            </a:r>
            <a:r>
              <a:rPr lang="en" dirty="0"/>
              <a:t> want in a particular category, or it doesn’t distribute them evenly. I also had problems with the images it was downloading because they did not want to open.</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what individual and group fairness are, and about explicit and implicit bias, and how these concepts are very important in the field of AI.</a:t>
            </a:r>
          </a:p>
          <a:p>
            <a:pPr marL="640080" lvl="1" indent="-154940">
              <a:spcBef>
                <a:spcPts val="0"/>
              </a:spcBef>
              <a:buChar char="●"/>
            </a:pPr>
            <a:r>
              <a:rPr lang="en" dirty="0"/>
              <a:t>I conducted research in the bar and restaurant field and decided on a business problem my algorithm would try to solve.</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US" dirty="0"/>
              <a:t>I want to be able to do extra school work next week.</a:t>
            </a:r>
            <a:endParaRPr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1 - Feedback</a:t>
            </a:r>
            <a:endParaRPr dirty="0"/>
          </a:p>
        </p:txBody>
      </p:sp>
      <p:sp>
        <p:nvSpPr>
          <p:cNvPr id="173" name="Google Shape;173;p21"/>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Team, individual, peer, workshop feedback</a:t>
            </a:r>
            <a:endParaRPr/>
          </a:p>
        </p:txBody>
      </p:sp>
      <p:sp>
        <p:nvSpPr>
          <p:cNvPr id="174" name="Google Shape;174;p21"/>
          <p:cNvSpPr txBox="1">
            <a:spLocks noGrp="1"/>
          </p:cNvSpPr>
          <p:nvPr>
            <p:ph type="body" idx="2"/>
          </p:nvPr>
        </p:nvSpPr>
        <p:spPr>
          <a:xfrm>
            <a:off x="182875" y="1152697"/>
            <a:ext cx="8774958" cy="3812400"/>
          </a:xfrm>
          <a:prstGeom prst="rect">
            <a:avLst/>
          </a:prstGeom>
        </p:spPr>
        <p:txBody>
          <a:bodyPr spcFirstLastPara="1" wrap="square" lIns="91425" tIns="91425" rIns="91425" bIns="91425" anchor="t" anchorCtr="0">
            <a:noAutofit/>
          </a:bodyPr>
          <a:lstStyle/>
          <a:p>
            <a:pPr marL="182880" indent="-154940"/>
            <a:r>
              <a:rPr lang="en" b="1" dirty="0"/>
              <a:t>[</a:t>
            </a:r>
            <a:r>
              <a:rPr lang="en-GB" b="1" dirty="0" err="1"/>
              <a:t>Edirlei</a:t>
            </a:r>
            <a:r>
              <a:rPr lang="en-GB" b="1" dirty="0"/>
              <a:t> Soares de Lima</a:t>
            </a:r>
            <a:r>
              <a:rPr lang="en" b="1" dirty="0"/>
              <a:t>]</a:t>
            </a:r>
            <a:r>
              <a:rPr lang="en" dirty="0"/>
              <a:t> T</a:t>
            </a:r>
            <a:r>
              <a:rPr lang="en-GB" dirty="0"/>
              <a:t>h</a:t>
            </a:r>
            <a:r>
              <a:rPr lang="en" dirty="0"/>
              <a:t>e DAPS diagram looks good. If you have multiple classes which the model will predict, make sure to put them in a singular rectangle </a:t>
            </a:r>
            <a:r>
              <a:rPr lang="en" dirty="0" err="1"/>
              <a:t>separ</a:t>
            </a:r>
            <a:r>
              <a:rPr lang="en-GB" dirty="0"/>
              <a:t>a</a:t>
            </a:r>
            <a:r>
              <a:rPr lang="en" dirty="0"/>
              <a:t>ted by a comma; </a:t>
            </a:r>
            <a:r>
              <a:rPr lang="en-US" dirty="0"/>
              <a:t>Make sure to upload your dataset to the OneDrive SharePoint and make the link public so we can access it; It is fine if you want to talk about bias found in the </a:t>
            </a:r>
            <a:r>
              <a:rPr lang="en-US" dirty="0" err="1"/>
              <a:t>imSitu</a:t>
            </a:r>
            <a:r>
              <a:rPr lang="en-US" dirty="0"/>
              <a:t> database, it doesn’t necessarily have to be a bias identified in your own; It is great if you want to put pictures in your notebook to evidence the bias.</a:t>
            </a:r>
            <a:endParaRPr lang="en-GB" dirty="0"/>
          </a:p>
          <a:p>
            <a:pPr marL="0" indent="0">
              <a:spcBef>
                <a:spcPts val="800"/>
              </a:spcBef>
              <a:spcAft>
                <a:spcPts val="800"/>
              </a:spcAft>
              <a:buNone/>
            </a:pPr>
            <a:r>
              <a:rPr lang="en-GB" dirty="0"/>
              <a:t>Response to Feedback:</a:t>
            </a:r>
            <a:br>
              <a:rPr lang="en-GB" dirty="0"/>
            </a:br>
            <a:r>
              <a:rPr lang="en-GB" dirty="0"/>
              <a:t>I have modified my diagram accordingly and made the link in OneDrive. I made sure to make it public and to reference it in my </a:t>
            </a:r>
            <a:r>
              <a:rPr lang="en-GB" dirty="0" err="1"/>
              <a:t>WorkLog</a:t>
            </a:r>
            <a:r>
              <a:rPr lang="en-GB"/>
              <a:t>. </a:t>
            </a:r>
            <a:endParaRPr lang="en-GB" dirty="0"/>
          </a:p>
        </p:txBody>
      </p:sp>
      <p:sp>
        <p:nvSpPr>
          <p:cNvPr id="175" name="Google Shape;175;p21"/>
          <p:cNvSpPr txBox="1">
            <a:spLocks noGrp="1"/>
          </p:cNvSpPr>
          <p:nvPr>
            <p:ph type="title" idx="4"/>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2/3</a:t>
            </a:r>
            <a:endParaRPr dirty="0"/>
          </a:p>
        </p:txBody>
      </p:sp>
      <p:sp>
        <p:nvSpPr>
          <p:cNvPr id="176" name="Google Shape;176;p21"/>
          <p:cNvSpPr txBox="1">
            <a:spLocks noGrp="1"/>
          </p:cNvSpPr>
          <p:nvPr>
            <p:ph type="title" idx="3"/>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r>
              <a:rPr lang="en" dirty="0"/>
              <a:t>Week 1 - Evidence</a:t>
            </a:r>
            <a:endParaRPr lang="en-US" dirty="0"/>
          </a:p>
        </p:txBody>
      </p:sp>
      <p:sp>
        <p:nvSpPr>
          <p:cNvPr id="165" name="Google Shape;165;p20"/>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3/3</a:t>
            </a:r>
            <a:endParaRPr dirty="0"/>
          </a:p>
        </p:txBody>
      </p:sp>
      <p:sp>
        <p:nvSpPr>
          <p:cNvPr id="166" name="Google Shape;166;p20"/>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67" name="Google Shape;167;p20"/>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descr="A screenshot of a computer program&#10;&#10;Description automatically generated">
            <a:extLst>
              <a:ext uri="{FF2B5EF4-FFF2-40B4-BE49-F238E27FC236}">
                <a16:creationId xmlns:a16="http://schemas.microsoft.com/office/drawing/2014/main" id="{D5223978-0E8B-893E-17AF-A24047D651E0}"/>
              </a:ext>
            </a:extLst>
          </p:cNvPr>
          <p:cNvPicPr>
            <a:picLocks noChangeAspect="1"/>
          </p:cNvPicPr>
          <p:nvPr/>
        </p:nvPicPr>
        <p:blipFill>
          <a:blip r:embed="rId3"/>
          <a:stretch>
            <a:fillRect/>
          </a:stretch>
        </p:blipFill>
        <p:spPr>
          <a:xfrm>
            <a:off x="122294" y="572700"/>
            <a:ext cx="3260912" cy="183426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E843995-21DC-E655-BB0A-1D0F84F08D78}"/>
              </a:ext>
            </a:extLst>
          </p:cNvPr>
          <p:cNvPicPr>
            <a:picLocks noChangeAspect="1"/>
          </p:cNvPicPr>
          <p:nvPr/>
        </p:nvPicPr>
        <p:blipFill rotWithShape="1">
          <a:blip r:embed="rId4"/>
          <a:srcRect l="9761" r="10838"/>
          <a:stretch/>
        </p:blipFill>
        <p:spPr>
          <a:xfrm>
            <a:off x="4292794" y="621822"/>
            <a:ext cx="3155029" cy="223515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6C2B4173-B89C-3E4F-F09E-9A20F0C7B907}"/>
              </a:ext>
            </a:extLst>
          </p:cNvPr>
          <p:cNvPicPr>
            <a:picLocks noChangeAspect="1"/>
          </p:cNvPicPr>
          <p:nvPr/>
        </p:nvPicPr>
        <p:blipFill>
          <a:blip r:embed="rId5"/>
          <a:stretch>
            <a:fillRect/>
          </a:stretch>
        </p:blipFill>
        <p:spPr>
          <a:xfrm>
            <a:off x="122294" y="3136785"/>
            <a:ext cx="3426618" cy="1927473"/>
          </a:xfrm>
          <a:prstGeom prst="rect">
            <a:avLst/>
          </a:prstGeom>
        </p:spPr>
      </p:pic>
      <p:pic>
        <p:nvPicPr>
          <p:cNvPr id="21" name="Picture 20" descr="A screenshot of a diagram&#10;&#10;Description automatically generated">
            <a:extLst>
              <a:ext uri="{FF2B5EF4-FFF2-40B4-BE49-F238E27FC236}">
                <a16:creationId xmlns:a16="http://schemas.microsoft.com/office/drawing/2014/main" id="{6C7DD2BB-E5ED-66DD-8684-2A513F242A4A}"/>
              </a:ext>
            </a:extLst>
          </p:cNvPr>
          <p:cNvPicPr>
            <a:picLocks noChangeAspect="1"/>
          </p:cNvPicPr>
          <p:nvPr/>
        </p:nvPicPr>
        <p:blipFill>
          <a:blip r:embed="rId6"/>
          <a:stretch>
            <a:fillRect/>
          </a:stretch>
        </p:blipFill>
        <p:spPr>
          <a:xfrm>
            <a:off x="6950440" y="2571750"/>
            <a:ext cx="2071266" cy="2440641"/>
          </a:xfrm>
          <a:prstGeom prst="rect">
            <a:avLst/>
          </a:prstGeom>
        </p:spPr>
      </p:pic>
      <p:sp>
        <p:nvSpPr>
          <p:cNvPr id="24" name="TextBox 23">
            <a:extLst>
              <a:ext uri="{FF2B5EF4-FFF2-40B4-BE49-F238E27FC236}">
                <a16:creationId xmlns:a16="http://schemas.microsoft.com/office/drawing/2014/main" id="{58795EB1-C250-4D0E-013A-568915DEEEAC}"/>
              </a:ext>
            </a:extLst>
          </p:cNvPr>
          <p:cNvSpPr txBox="1"/>
          <p:nvPr/>
        </p:nvSpPr>
        <p:spPr>
          <a:xfrm>
            <a:off x="7386508" y="1625545"/>
            <a:ext cx="1818807" cy="923330"/>
          </a:xfrm>
          <a:prstGeom prst="rect">
            <a:avLst/>
          </a:prstGeom>
          <a:noFill/>
        </p:spPr>
        <p:txBody>
          <a:bodyPr wrap="square">
            <a:spAutoFit/>
          </a:bodyPr>
          <a:lstStyle/>
          <a:p>
            <a:r>
              <a:rPr lang="en-RO" sz="900" dirty="0">
                <a:hlinkClick r:id="rId7"/>
              </a:rPr>
              <a:t>https://github.com/BredaUniversityADSAI/2023-24c-fai1-adsai-dariavladutu236578/blob/main/Week 1/DataLab Preparation (Week 1%2C DataLab II%2C Thursday).docx</a:t>
            </a:r>
            <a:endParaRPr lang="en-RO" sz="900" dirty="0"/>
          </a:p>
        </p:txBody>
      </p:sp>
      <p:sp>
        <p:nvSpPr>
          <p:cNvPr id="26" name="TextBox 25">
            <a:extLst>
              <a:ext uri="{FF2B5EF4-FFF2-40B4-BE49-F238E27FC236}">
                <a16:creationId xmlns:a16="http://schemas.microsoft.com/office/drawing/2014/main" id="{7A52A25B-6647-6BDF-004D-02CEBC6AE53D}"/>
              </a:ext>
            </a:extLst>
          </p:cNvPr>
          <p:cNvSpPr txBox="1"/>
          <p:nvPr/>
        </p:nvSpPr>
        <p:spPr>
          <a:xfrm>
            <a:off x="0" y="2559704"/>
            <a:ext cx="3973605" cy="577081"/>
          </a:xfrm>
          <a:prstGeom prst="rect">
            <a:avLst/>
          </a:prstGeom>
          <a:noFill/>
        </p:spPr>
        <p:txBody>
          <a:bodyPr wrap="square">
            <a:spAutoFit/>
          </a:bodyPr>
          <a:lstStyle/>
          <a:p>
            <a:r>
              <a:rPr lang="en-RO" sz="1050" dirty="0">
                <a:hlinkClick r:id="rId8"/>
              </a:rPr>
              <a:t>https://github.com/BredaUniversityADSAI/2023-24c-fai1-adsai-dariavladutu236578/blob/main/Deliverables/CreativeBrief_%3CDariaVladutu%3E_%3C236578%3E.ipynb</a:t>
            </a:r>
            <a:endParaRPr lang="en-RO" sz="1050" dirty="0"/>
          </a:p>
        </p:txBody>
      </p:sp>
      <p:sp>
        <p:nvSpPr>
          <p:cNvPr id="28" name="TextBox 27">
            <a:extLst>
              <a:ext uri="{FF2B5EF4-FFF2-40B4-BE49-F238E27FC236}">
                <a16:creationId xmlns:a16="http://schemas.microsoft.com/office/drawing/2014/main" id="{D912BC93-803B-1774-6571-E8A468E5FBAF}"/>
              </a:ext>
            </a:extLst>
          </p:cNvPr>
          <p:cNvSpPr txBox="1"/>
          <p:nvPr/>
        </p:nvSpPr>
        <p:spPr>
          <a:xfrm>
            <a:off x="5269980" y="3786985"/>
            <a:ext cx="1767863" cy="1277273"/>
          </a:xfrm>
          <a:prstGeom prst="rect">
            <a:avLst/>
          </a:prstGeom>
          <a:noFill/>
        </p:spPr>
        <p:txBody>
          <a:bodyPr wrap="square">
            <a:spAutoFit/>
          </a:bodyPr>
          <a:lstStyle/>
          <a:p>
            <a:r>
              <a:rPr lang="en-GB" sz="1100" dirty="0">
                <a:hlinkClick r:id="rId9"/>
              </a:rPr>
              <a:t>https://github.com/BredaUniversityADSAI/2023-24c-fai1-adsai-dariavladutu236578/blob/main/Week 1 - Responsible AI/DAPS DIAGRAM.png</a:t>
            </a:r>
            <a:endParaRPr lang="en-RO" sz="1100" dirty="0"/>
          </a:p>
        </p:txBody>
      </p:sp>
      <p:sp>
        <p:nvSpPr>
          <p:cNvPr id="5" name="TextBox 4">
            <a:extLst>
              <a:ext uri="{FF2B5EF4-FFF2-40B4-BE49-F238E27FC236}">
                <a16:creationId xmlns:a16="http://schemas.microsoft.com/office/drawing/2014/main" id="{14E67786-2A2E-0BD7-D7A3-81A8D2F6EF92}"/>
              </a:ext>
            </a:extLst>
          </p:cNvPr>
          <p:cNvSpPr txBox="1"/>
          <p:nvPr/>
        </p:nvSpPr>
        <p:spPr>
          <a:xfrm>
            <a:off x="5269980" y="3566033"/>
            <a:ext cx="4698458" cy="276999"/>
          </a:xfrm>
          <a:prstGeom prst="rect">
            <a:avLst/>
          </a:prstGeom>
          <a:noFill/>
        </p:spPr>
        <p:txBody>
          <a:bodyPr wrap="square">
            <a:spAutoFit/>
          </a:bodyPr>
          <a:lstStyle/>
          <a:p>
            <a:r>
              <a:rPr lang="en-RO" sz="1200" dirty="0">
                <a:solidFill>
                  <a:schemeClr val="bg1"/>
                </a:solidFill>
                <a:hlinkClick r:id="rId10">
                  <a:extLst>
                    <a:ext uri="{A12FA001-AC4F-418D-AE19-62706E023703}">
                      <ahyp:hlinkClr xmlns:ahyp="http://schemas.microsoft.com/office/drawing/2018/hyperlinkcolor" val="tx"/>
                    </a:ext>
                  </a:extLst>
                </a:hlinkClick>
              </a:rPr>
              <a:t>My DAPS diagram:</a:t>
            </a:r>
          </a:p>
        </p:txBody>
      </p:sp>
      <p:sp>
        <p:nvSpPr>
          <p:cNvPr id="3" name="TextBox 2">
            <a:extLst>
              <a:ext uri="{FF2B5EF4-FFF2-40B4-BE49-F238E27FC236}">
                <a16:creationId xmlns:a16="http://schemas.microsoft.com/office/drawing/2014/main" id="{C29B2F62-8FB8-D1DB-F4B1-30C2C0B11460}"/>
              </a:ext>
            </a:extLst>
          </p:cNvPr>
          <p:cNvSpPr txBox="1"/>
          <p:nvPr/>
        </p:nvSpPr>
        <p:spPr>
          <a:xfrm>
            <a:off x="36774" y="2406963"/>
            <a:ext cx="1770036" cy="261610"/>
          </a:xfrm>
          <a:prstGeom prst="rect">
            <a:avLst/>
          </a:prstGeom>
          <a:noFill/>
        </p:spPr>
        <p:txBody>
          <a:bodyPr wrap="none" rtlCol="0">
            <a:spAutoFit/>
          </a:bodyPr>
          <a:lstStyle/>
          <a:p>
            <a:r>
              <a:rPr lang="en-RO" sz="1100" dirty="0">
                <a:solidFill>
                  <a:schemeClr val="bg1"/>
                </a:solidFill>
                <a:latin typeface="Roboto" panose="02000000000000000000" pitchFamily="2" charset="0"/>
                <a:ea typeface="Roboto" panose="02000000000000000000" pitchFamily="2" charset="0"/>
                <a:cs typeface="Roboto" panose="02000000000000000000" pitchFamily="2" charset="0"/>
              </a:rPr>
              <a:t>Scraped my own dataset:</a:t>
            </a:r>
          </a:p>
        </p:txBody>
      </p:sp>
      <p:sp>
        <p:nvSpPr>
          <p:cNvPr id="4" name="TextBox 3">
            <a:extLst>
              <a:ext uri="{FF2B5EF4-FFF2-40B4-BE49-F238E27FC236}">
                <a16:creationId xmlns:a16="http://schemas.microsoft.com/office/drawing/2014/main" id="{DE5BE0CE-5498-6C6C-2183-63CBF92342FE}"/>
              </a:ext>
            </a:extLst>
          </p:cNvPr>
          <p:cNvSpPr txBox="1"/>
          <p:nvPr/>
        </p:nvSpPr>
        <p:spPr>
          <a:xfrm>
            <a:off x="3548912" y="3122922"/>
            <a:ext cx="2908168" cy="246221"/>
          </a:xfrm>
          <a:prstGeom prst="rect">
            <a:avLst/>
          </a:prstGeom>
          <a:noFill/>
        </p:spPr>
        <p:txBody>
          <a:bodyPr wrap="none" rtlCol="0">
            <a:spAutoFit/>
          </a:bodyPr>
          <a:lstStyle/>
          <a:p>
            <a:r>
              <a:rPr lang="en-RO" sz="1000" dirty="0">
                <a:solidFill>
                  <a:schemeClr val="bg1"/>
                </a:solidFill>
              </a:rPr>
              <a:t>Started working on my creative brief deliverable:</a:t>
            </a:r>
          </a:p>
        </p:txBody>
      </p:sp>
      <p:sp>
        <p:nvSpPr>
          <p:cNvPr id="7" name="TextBox 6">
            <a:extLst>
              <a:ext uri="{FF2B5EF4-FFF2-40B4-BE49-F238E27FC236}">
                <a16:creationId xmlns:a16="http://schemas.microsoft.com/office/drawing/2014/main" id="{4AA2A214-C7D9-5794-757D-8214CAB17315}"/>
              </a:ext>
            </a:extLst>
          </p:cNvPr>
          <p:cNvSpPr txBox="1"/>
          <p:nvPr/>
        </p:nvSpPr>
        <p:spPr>
          <a:xfrm>
            <a:off x="3548912" y="3308078"/>
            <a:ext cx="1432969" cy="1323439"/>
          </a:xfrm>
          <a:prstGeom prst="rect">
            <a:avLst/>
          </a:prstGeom>
          <a:noFill/>
        </p:spPr>
        <p:txBody>
          <a:bodyPr wrap="square">
            <a:spAutoFit/>
          </a:bodyPr>
          <a:lstStyle/>
          <a:p>
            <a:r>
              <a:rPr lang="en-RO" sz="1000" dirty="0">
                <a:hlinkClick r:id="rId8"/>
              </a:rPr>
              <a:t>https://github.com/BredaUniversityADSAI/2023-24c-fai1-adsai-dariavladutu236578/blob/main/Deliverables/CreativeBrief_%3CDariaVladutu%3E_%3C236578%3E.ipynb</a:t>
            </a:r>
            <a:endParaRPr lang="en-RO" sz="1000" dirty="0"/>
          </a:p>
        </p:txBody>
      </p:sp>
      <p:sp>
        <p:nvSpPr>
          <p:cNvPr id="8" name="TextBox 7">
            <a:extLst>
              <a:ext uri="{FF2B5EF4-FFF2-40B4-BE49-F238E27FC236}">
                <a16:creationId xmlns:a16="http://schemas.microsoft.com/office/drawing/2014/main" id="{723CFC9C-B930-8B24-8388-8BEED6E711D0}"/>
              </a:ext>
            </a:extLst>
          </p:cNvPr>
          <p:cNvSpPr txBox="1"/>
          <p:nvPr/>
        </p:nvSpPr>
        <p:spPr>
          <a:xfrm>
            <a:off x="7390986" y="1389651"/>
            <a:ext cx="1173719" cy="276999"/>
          </a:xfrm>
          <a:prstGeom prst="rect">
            <a:avLst/>
          </a:prstGeom>
          <a:noFill/>
        </p:spPr>
        <p:txBody>
          <a:bodyPr wrap="none" rtlCol="0">
            <a:spAutoFit/>
          </a:bodyPr>
          <a:lstStyle/>
          <a:p>
            <a:r>
              <a:rPr lang="en-RO" sz="1200" dirty="0">
                <a:solidFill>
                  <a:schemeClr val="bg1"/>
                </a:solidFill>
              </a:rPr>
              <a:t>DataLab Prep:</a:t>
            </a:r>
          </a:p>
        </p:txBody>
      </p:sp>
    </p:spTree>
    <p:extLst>
      <p:ext uri="{BB962C8B-B14F-4D97-AF65-F5344CB8AC3E}">
        <p14:creationId xmlns:p14="http://schemas.microsoft.com/office/powerpoint/2010/main" val="195946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txBox="1">
            <a:spLocks noGrp="1"/>
          </p:cNvSpPr>
          <p:nvPr>
            <p:ph type="title"/>
          </p:nvPr>
        </p:nvSpPr>
        <p:spPr>
          <a:xfrm>
            <a:off x="667512" y="0"/>
            <a:ext cx="5486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Week </a:t>
            </a:r>
            <a:r>
              <a:rPr lang="en-NL" dirty="0"/>
              <a:t>2</a:t>
            </a:r>
            <a:r>
              <a:rPr lang="en" dirty="0"/>
              <a:t> - Log</a:t>
            </a:r>
            <a:endParaRPr dirty="0"/>
          </a:p>
        </p:txBody>
      </p:sp>
      <p:sp>
        <p:nvSpPr>
          <p:cNvPr id="203" name="Google Shape;203;p24"/>
          <p:cNvSpPr txBox="1">
            <a:spLocks noGrp="1"/>
          </p:cNvSpPr>
          <p:nvPr>
            <p:ph type="subTitle" idx="4"/>
          </p:nvPr>
        </p:nvSpPr>
        <p:spPr>
          <a:xfrm>
            <a:off x="4663440" y="758952"/>
            <a:ext cx="42978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Reflection</a:t>
            </a:r>
            <a:endParaRPr/>
          </a:p>
        </p:txBody>
      </p:sp>
      <p:sp>
        <p:nvSpPr>
          <p:cNvPr id="204" name="Google Shape;204;p24"/>
          <p:cNvSpPr txBox="1">
            <a:spLocks noGrp="1"/>
          </p:cNvSpPr>
          <p:nvPr>
            <p:ph type="subTitle" idx="1"/>
          </p:nvPr>
        </p:nvSpPr>
        <p:spPr>
          <a:xfrm>
            <a:off x="186167" y="758952"/>
            <a:ext cx="4294500" cy="3939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None/>
            </a:pPr>
            <a:r>
              <a:rPr lang="en"/>
              <a:t>What did you do?</a:t>
            </a:r>
            <a:endParaRPr/>
          </a:p>
        </p:txBody>
      </p:sp>
      <p:sp>
        <p:nvSpPr>
          <p:cNvPr id="205" name="Google Shape;205;p24"/>
          <p:cNvSpPr txBox="1">
            <a:spLocks noGrp="1"/>
          </p:cNvSpPr>
          <p:nvPr>
            <p:ph type="body" idx="2"/>
          </p:nvPr>
        </p:nvSpPr>
        <p:spPr>
          <a:xfrm>
            <a:off x="182875" y="1152697"/>
            <a:ext cx="4294500" cy="38124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What goal(s) did you set for this week?</a:t>
            </a:r>
          </a:p>
          <a:p>
            <a:pPr marL="640080" lvl="1" indent="-154940">
              <a:spcBef>
                <a:spcPts val="0"/>
              </a:spcBef>
              <a:buChar char="●"/>
            </a:pPr>
            <a:r>
              <a:rPr lang="en" dirty="0"/>
              <a:t>Stay on top of my school work.</a:t>
            </a:r>
          </a:p>
          <a:p>
            <a:pPr marL="640080" lvl="1" indent="-154940">
              <a:spcBef>
                <a:spcPts val="0"/>
              </a:spcBef>
              <a:buChar char="●"/>
            </a:pPr>
            <a:r>
              <a:rPr lang="en" dirty="0"/>
              <a:t>Make sure to read the extra material and understand the concepts.</a:t>
            </a:r>
          </a:p>
          <a:p>
            <a:pPr marL="640080" lvl="1" indent="-154940">
              <a:spcBef>
                <a:spcPts val="0"/>
              </a:spcBef>
              <a:buChar char="●"/>
            </a:pPr>
            <a:r>
              <a:rPr lang="en" dirty="0"/>
              <a:t>Ask my mentor to clarify information if I have questions.</a:t>
            </a:r>
            <a:endParaRPr dirty="0"/>
          </a:p>
          <a:p>
            <a:pPr marL="182880" lvl="0" indent="-154940" algn="l" rtl="0">
              <a:spcBef>
                <a:spcPts val="0"/>
              </a:spcBef>
              <a:spcAft>
                <a:spcPts val="0"/>
              </a:spcAft>
              <a:buSzPts val="1000"/>
              <a:buChar char="●"/>
            </a:pPr>
            <a:r>
              <a:rPr lang="en" dirty="0"/>
              <a:t>What have you actually been able to do? </a:t>
            </a:r>
          </a:p>
          <a:p>
            <a:pPr marL="640080" lvl="1" indent="-154940">
              <a:spcBef>
                <a:spcPts val="0"/>
              </a:spcBef>
              <a:buChar char="●"/>
            </a:pPr>
            <a:r>
              <a:rPr lang="en" dirty="0"/>
              <a:t>I have been up to date on everything and completed the quiz</a:t>
            </a:r>
            <a:r>
              <a:rPr lang="en-GB" dirty="0"/>
              <a:t>z</a:t>
            </a:r>
            <a:r>
              <a:rPr lang="en" dirty="0"/>
              <a:t>es on time.</a:t>
            </a:r>
          </a:p>
          <a:p>
            <a:pPr marL="640080" lvl="1" indent="-154940">
              <a:spcBef>
                <a:spcPts val="0"/>
              </a:spcBef>
              <a:buChar char="●"/>
            </a:pPr>
            <a:r>
              <a:rPr lang="en" dirty="0"/>
              <a:t>I had a talk with my mentor about everything that was unclear and I asked my classmates for help when needed.</a:t>
            </a:r>
            <a:endParaRPr dirty="0"/>
          </a:p>
        </p:txBody>
      </p:sp>
      <p:sp>
        <p:nvSpPr>
          <p:cNvPr id="206" name="Google Shape;206;p24"/>
          <p:cNvSpPr txBox="1">
            <a:spLocks noGrp="1"/>
          </p:cNvSpPr>
          <p:nvPr>
            <p:ph type="body" idx="3"/>
          </p:nvPr>
        </p:nvSpPr>
        <p:spPr>
          <a:xfrm>
            <a:off x="4663450" y="1152698"/>
            <a:ext cx="4297800" cy="1625700"/>
          </a:xfrm>
          <a:prstGeom prst="rect">
            <a:avLst/>
          </a:prstGeom>
        </p:spPr>
        <p:txBody>
          <a:bodyPr spcFirstLastPara="1" wrap="square" lIns="91425" tIns="91425" rIns="91425" bIns="91425" anchor="t" anchorCtr="0">
            <a:noAutofit/>
          </a:bodyPr>
          <a:lstStyle/>
          <a:p>
            <a:pPr marL="182880" lvl="0" indent="-154940" algn="l" rtl="0">
              <a:spcBef>
                <a:spcPts val="0"/>
              </a:spcBef>
              <a:spcAft>
                <a:spcPts val="0"/>
              </a:spcAft>
              <a:buSzPts val="1000"/>
              <a:buChar char="●"/>
            </a:pPr>
            <a:r>
              <a:rPr lang="en" dirty="0"/>
              <a:t>How did the week go?</a:t>
            </a:r>
          </a:p>
          <a:p>
            <a:pPr marL="640080" lvl="1" indent="-154940">
              <a:spcBef>
                <a:spcPts val="0"/>
              </a:spcBef>
              <a:buChar char="●"/>
            </a:pPr>
            <a:r>
              <a:rPr lang="en" dirty="0"/>
              <a:t>The week went by fast. It was a really productive week, which I liked. </a:t>
            </a:r>
            <a:endParaRPr dirty="0"/>
          </a:p>
          <a:p>
            <a:pPr marL="182880" lvl="0" indent="-154940" algn="l" rtl="0">
              <a:spcBef>
                <a:spcPts val="0"/>
              </a:spcBef>
              <a:spcAft>
                <a:spcPts val="0"/>
              </a:spcAft>
              <a:buSzPts val="1000"/>
              <a:buChar char="●"/>
            </a:pPr>
            <a:r>
              <a:rPr lang="en" dirty="0"/>
              <a:t>What went well? </a:t>
            </a:r>
          </a:p>
          <a:p>
            <a:pPr marL="640080" lvl="1" indent="-154940">
              <a:spcBef>
                <a:spcPts val="0"/>
              </a:spcBef>
              <a:buChar char="●"/>
            </a:pPr>
            <a:r>
              <a:rPr lang="en" dirty="0"/>
              <a:t>I managed to </a:t>
            </a:r>
            <a:r>
              <a:rPr lang="en-GB" dirty="0"/>
              <a:t>organise</a:t>
            </a:r>
            <a:r>
              <a:rPr lang="en" dirty="0"/>
              <a:t> my time well and be productive.</a:t>
            </a:r>
            <a:endParaRPr dirty="0"/>
          </a:p>
          <a:p>
            <a:pPr marL="182880" lvl="0" indent="-154940" algn="l" rtl="0">
              <a:spcBef>
                <a:spcPts val="0"/>
              </a:spcBef>
              <a:spcAft>
                <a:spcPts val="0"/>
              </a:spcAft>
              <a:buSzPts val="1000"/>
              <a:buChar char="●"/>
            </a:pPr>
            <a:r>
              <a:rPr lang="en" dirty="0"/>
              <a:t>What didn’t go so well? </a:t>
            </a:r>
          </a:p>
          <a:p>
            <a:pPr marL="640080" lvl="1" indent="-154940">
              <a:spcBef>
                <a:spcPts val="0"/>
              </a:spcBef>
              <a:buChar char="●"/>
            </a:pPr>
            <a:r>
              <a:rPr lang="en-US" dirty="0"/>
              <a:t>I had trouble at the beginning of the week understanding the material but by the end I caught up and my mentor cleared everything up.</a:t>
            </a:r>
          </a:p>
          <a:p>
            <a:pPr marL="640080" lvl="1" indent="-154940">
              <a:spcBef>
                <a:spcPts val="0"/>
              </a:spcBef>
              <a:buChar char="●"/>
            </a:pPr>
            <a:r>
              <a:rPr lang="en-US" dirty="0"/>
              <a:t>It was a bit difficult to manage my time by the end of the week because of work, but I stayed </a:t>
            </a:r>
            <a:r>
              <a:rPr lang="en-US" dirty="0" err="1"/>
              <a:t>organised</a:t>
            </a:r>
            <a:r>
              <a:rPr lang="en-US" dirty="0"/>
              <a:t> in the end.</a:t>
            </a:r>
            <a:endParaRPr dirty="0"/>
          </a:p>
          <a:p>
            <a:pPr marL="182880" lvl="0" indent="-154940" algn="l" rtl="0">
              <a:spcBef>
                <a:spcPts val="0"/>
              </a:spcBef>
              <a:spcAft>
                <a:spcPts val="0"/>
              </a:spcAft>
              <a:buSzPts val="1000"/>
              <a:buChar char="●"/>
            </a:pPr>
            <a:r>
              <a:rPr lang="en" dirty="0"/>
              <a:t>What did you learn? </a:t>
            </a:r>
          </a:p>
          <a:p>
            <a:pPr marL="640080" lvl="1" indent="-154940">
              <a:spcBef>
                <a:spcPts val="0"/>
              </a:spcBef>
              <a:buChar char="●"/>
            </a:pPr>
            <a:r>
              <a:rPr lang="en" dirty="0"/>
              <a:t>I learned about the </a:t>
            </a:r>
            <a:r>
              <a:rPr lang="en" dirty="0" err="1"/>
              <a:t>Keras</a:t>
            </a:r>
            <a:r>
              <a:rPr lang="en" dirty="0"/>
              <a:t> library and the TensorFlow platform.</a:t>
            </a:r>
          </a:p>
          <a:p>
            <a:pPr marL="640080" lvl="1" indent="-154940">
              <a:spcBef>
                <a:spcPts val="0"/>
              </a:spcBef>
              <a:buChar char="●"/>
            </a:pPr>
            <a:r>
              <a:rPr lang="en" dirty="0"/>
              <a:t>I learned about classification and regression algorithms, and what kind of metrics to use in order to evaluate them. </a:t>
            </a:r>
          </a:p>
          <a:p>
            <a:pPr marL="640080" lvl="1" indent="-154940">
              <a:spcBef>
                <a:spcPts val="0"/>
              </a:spcBef>
              <a:buChar char="●"/>
            </a:pPr>
            <a:r>
              <a:rPr lang="en" dirty="0"/>
              <a:t>I learned what the underlying mechanism of ML classification algorithms are.</a:t>
            </a:r>
            <a:endParaRPr dirty="0"/>
          </a:p>
          <a:p>
            <a:pPr marL="182880" lvl="0" indent="-154940" algn="l" rtl="0">
              <a:spcBef>
                <a:spcPts val="0"/>
              </a:spcBef>
              <a:spcAft>
                <a:spcPts val="0"/>
              </a:spcAft>
              <a:buSzPts val="1000"/>
              <a:buChar char="●"/>
            </a:pPr>
            <a:r>
              <a:rPr lang="en" dirty="0"/>
              <a:t>What could be added as an Action point looking forward to next week?</a:t>
            </a:r>
          </a:p>
          <a:p>
            <a:pPr marL="640080" lvl="1" indent="-154940">
              <a:spcBef>
                <a:spcPts val="0"/>
              </a:spcBef>
              <a:buChar char="●"/>
            </a:pPr>
            <a:r>
              <a:rPr lang="en" dirty="0"/>
              <a:t>Keep my momentum going.</a:t>
            </a:r>
            <a:endParaRPr dirty="0"/>
          </a:p>
        </p:txBody>
      </p:sp>
      <p:sp>
        <p:nvSpPr>
          <p:cNvPr id="207" name="Google Shape;207;p24"/>
          <p:cNvSpPr txBox="1">
            <a:spLocks noGrp="1"/>
          </p:cNvSpPr>
          <p:nvPr>
            <p:ph type="title" idx="6"/>
          </p:nvPr>
        </p:nvSpPr>
        <p:spPr>
          <a:xfrm>
            <a:off x="7068300" y="1650"/>
            <a:ext cx="19842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1/3</a:t>
            </a:r>
            <a:endParaRPr dirty="0"/>
          </a:p>
        </p:txBody>
      </p:sp>
      <p:sp>
        <p:nvSpPr>
          <p:cNvPr id="208" name="Google Shape;208;p24"/>
          <p:cNvSpPr txBox="1">
            <a:spLocks noGrp="1"/>
          </p:cNvSpPr>
          <p:nvPr>
            <p:ph type="title" idx="5"/>
          </p:nvPr>
        </p:nvSpPr>
        <p:spPr>
          <a:xfrm>
            <a:off x="0" y="0"/>
            <a:ext cx="576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209" name="Google Shape;209;p24"/>
          <p:cNvSpPr/>
          <p:nvPr/>
        </p:nvSpPr>
        <p:spPr>
          <a:xfrm>
            <a:off x="0" y="576072"/>
            <a:ext cx="9144000" cy="915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3C78D8"/>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78F7411FF5BA04C8BB948E4423DB960" ma:contentTypeVersion="14" ma:contentTypeDescription="Create a new document." ma:contentTypeScope="" ma:versionID="d1414ec7071dd118dd6e0a03231a539a">
  <xsd:schema xmlns:xsd="http://www.w3.org/2001/XMLSchema" xmlns:xs="http://www.w3.org/2001/XMLSchema" xmlns:p="http://schemas.microsoft.com/office/2006/metadata/properties" xmlns:ns2="cafc3e4c-b146-46b8-8a52-78ced9164e87" xmlns:ns3="35914ba8-9e4a-4224-9594-5062124be8f1" targetNamespace="http://schemas.microsoft.com/office/2006/metadata/properties" ma:root="true" ma:fieldsID="3eef441954570387784f88d2d7e788f7" ns2:_="" ns3:_="">
    <xsd:import namespace="cafc3e4c-b146-46b8-8a52-78ced9164e87"/>
    <xsd:import namespace="35914ba8-9e4a-4224-9594-5062124be8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fc3e4c-b146-46b8-8a52-78ced9164e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65a90ea-d0e7-4aae-8ef9-9f5dd1eb65e3"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5914ba8-9e4a-4224-9594-5062124be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036bc52-4a51-452c-ad2d-608e46149e65}" ma:internalName="TaxCatchAll" ma:showField="CatchAllData" ma:web="35914ba8-9e4a-4224-9594-5062124be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5914ba8-9e4a-4224-9594-5062124be8f1" xsi:nil="true"/>
    <lcf76f155ced4ddcb4097134ff3c332f xmlns="cafc3e4c-b146-46b8-8a52-78ced9164e8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D9791E-52D0-4ABB-925A-4EAECF798D9B}">
  <ds:schemaRefs>
    <ds:schemaRef ds:uri="http://schemas.microsoft.com/sharepoint/v3/contenttype/forms"/>
  </ds:schemaRefs>
</ds:datastoreItem>
</file>

<file path=customXml/itemProps2.xml><?xml version="1.0" encoding="utf-8"?>
<ds:datastoreItem xmlns:ds="http://schemas.openxmlformats.org/officeDocument/2006/customXml" ds:itemID="{E20FF417-4896-4620-86CC-422F0B618E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fc3e4c-b146-46b8-8a52-78ced9164e87"/>
    <ds:schemaRef ds:uri="35914ba8-9e4a-4224-9594-5062124be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7B86F-F5BB-4BE6-9A37-0E19E53CB68B}">
  <ds:schemaRefs>
    <ds:schemaRef ds:uri="04457b0b-0490-4995-8f27-e0b7141e57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c152f6e4-8646-42a0-bdef-6957e39d6540"/>
    <ds:schemaRef ds:uri="bd38d267-56bb-4e22-b975-199a06fd69fa"/>
    <ds:schemaRef ds:uri="d8c712e5-67fc-4595-93cb-a4164dd8eff3"/>
    <ds:schemaRef ds:uri="e531028b-e095-4ef4-acdf-5a82e8f269f9"/>
    <ds:schemaRef ds:uri="35914ba8-9e4a-4224-9594-5062124be8f1"/>
    <ds:schemaRef ds:uri="cafc3e4c-b146-46b8-8a52-78ced9164e87"/>
  </ds:schemaRefs>
</ds:datastoreItem>
</file>

<file path=docProps/app.xml><?xml version="1.0" encoding="utf-8"?>
<Properties xmlns="http://schemas.openxmlformats.org/officeDocument/2006/extended-properties" xmlns:vt="http://schemas.openxmlformats.org/officeDocument/2006/docPropsVTypes">
  <TotalTime>4740</TotalTime>
  <Words>7122</Words>
  <Application>Microsoft Macintosh PowerPoint</Application>
  <PresentationFormat>On-screen Show (16:9)</PresentationFormat>
  <Paragraphs>578</Paragraphs>
  <Slides>49</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Roboto Thin</vt:lpstr>
      <vt:lpstr>Open Sans</vt:lpstr>
      <vt:lpstr>Proxima Nova</vt:lpstr>
      <vt:lpstr>Roboto</vt:lpstr>
      <vt:lpstr>Calibri</vt:lpstr>
      <vt:lpstr>Wingdings</vt:lpstr>
      <vt:lpstr>Arial</vt:lpstr>
      <vt:lpstr>Courier New</vt:lpstr>
      <vt:lpstr>Segoe UI</vt:lpstr>
      <vt:lpstr>Helvetica Neue</vt:lpstr>
      <vt:lpstr>Roboto Light</vt:lpstr>
      <vt:lpstr>BUAS Gameday</vt:lpstr>
      <vt:lpstr>«Daria Elena Vlăduțu» «236578» «FAI1.P1-01_2023»</vt:lpstr>
      <vt:lpstr>How To Use This Template</vt:lpstr>
      <vt:lpstr>Learning Log Structure   Section A Starting this block Goals  Section B Week log section  Section C ILO section  Section D Block reflection</vt:lpstr>
      <vt:lpstr>Section A</vt:lpstr>
      <vt:lpstr>Section B</vt:lpstr>
      <vt:lpstr>Week 1 - Log</vt:lpstr>
      <vt:lpstr>Week 1 - Feedback</vt:lpstr>
      <vt:lpstr>Week 1 - Evidence</vt:lpstr>
      <vt:lpstr>Week 2 - Log</vt:lpstr>
      <vt:lpstr>Week 2 - Feedback</vt:lpstr>
      <vt:lpstr>Week 2 - Log</vt:lpstr>
      <vt:lpstr>Week 3 - Log</vt:lpstr>
      <vt:lpstr>Week 3 - Feedback</vt:lpstr>
      <vt:lpstr>Week 3 - Evidence</vt:lpstr>
      <vt:lpstr>Week 4 - Log</vt:lpstr>
      <vt:lpstr>Week 4 - Feedback</vt:lpstr>
      <vt:lpstr>Week 4 - Evidence</vt:lpstr>
      <vt:lpstr>Week 5 - Log</vt:lpstr>
      <vt:lpstr>Week 5 - Feedback</vt:lpstr>
      <vt:lpstr>Week 5 - Evidence</vt:lpstr>
      <vt:lpstr>Week 6 - Log</vt:lpstr>
      <vt:lpstr>Week 6 - Feedback</vt:lpstr>
      <vt:lpstr>Week  6 - Log</vt:lpstr>
      <vt:lpstr>Week 7 - Log</vt:lpstr>
      <vt:lpstr>Week 7 - Feedback</vt:lpstr>
      <vt:lpstr>Week 7 - Log</vt:lpstr>
      <vt:lpstr>Week 8 - Log</vt:lpstr>
      <vt:lpstr>Week 8 - Feedback</vt:lpstr>
      <vt:lpstr>Week 8  - Log</vt:lpstr>
      <vt:lpstr>Section C</vt:lpstr>
      <vt:lpstr>ILO 1</vt:lpstr>
      <vt:lpstr>ILO 1</vt:lpstr>
      <vt:lpstr>ILO 2</vt:lpstr>
      <vt:lpstr>ILO 2</vt:lpstr>
      <vt:lpstr>ILO 2</vt:lpstr>
      <vt:lpstr>ILO 3</vt:lpstr>
      <vt:lpstr>ILO 3</vt:lpstr>
      <vt:lpstr>ILO 4</vt:lpstr>
      <vt:lpstr>ILO 4</vt:lpstr>
      <vt:lpstr>ILO 5</vt:lpstr>
      <vt:lpstr>ILO 5</vt:lpstr>
      <vt:lpstr>ILO 6</vt:lpstr>
      <vt:lpstr>ILO 6</vt:lpstr>
      <vt:lpstr>Changes made regarding the second opportunity</vt:lpstr>
      <vt:lpstr>Medal Challenges</vt:lpstr>
      <vt:lpstr>1/1</vt:lpstr>
      <vt:lpstr>Section D</vt:lpstr>
      <vt:lpstr>What did I achieve this block?</vt:lpstr>
      <vt:lpstr>How well am I progressing?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«studentname» «studentid» «studentacademicproject»</dc:title>
  <dc:creator>Bram Heijligers</dc:creator>
  <cp:lastModifiedBy>Daria Elena</cp:lastModifiedBy>
  <cp:revision>118</cp:revision>
  <dcterms:modified xsi:type="dcterms:W3CDTF">2024-06-18T11:45:04Z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0x010100378F7411FF5BA04C8BB948E4423DB960</vt:lpwstr>
  </property>
  <property fmtid="{D5CDD505-2E9C-101B-9397-08002B2CF9AE}" pid="3" name="MediaServiceImageTags">
    <vt:lpwstr/>
  </property>
</Properties>
</file>